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  <p:sldMasterId id="2147483661" r:id="rId5"/>
    <p:sldMasterId id="2147483663" r:id="rId6"/>
  </p:sldMasterIdLst>
  <p:notesMasterIdLst>
    <p:notesMasterId r:id="rId15"/>
  </p:notesMasterIdLst>
  <p:sldIdLst>
    <p:sldId id="329" r:id="rId7"/>
    <p:sldId id="351" r:id="rId8"/>
    <p:sldId id="349" r:id="rId9"/>
    <p:sldId id="344" r:id="rId10"/>
    <p:sldId id="348" r:id="rId11"/>
    <p:sldId id="343" r:id="rId12"/>
    <p:sldId id="352" r:id="rId13"/>
    <p:sldId id="353" r:id="rId14"/>
  </p:sldIdLst>
  <p:sldSz cx="9906000" cy="6858000" type="A4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92">
          <p15:clr>
            <a:srgbClr val="A4A3A4"/>
          </p15:clr>
        </p15:guide>
        <p15:guide id="2" pos="62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336" autoAdjust="0"/>
    <p:restoredTop sz="99879" autoAdjust="0"/>
  </p:normalViewPr>
  <p:slideViewPr>
    <p:cSldViewPr showGuides="1">
      <p:cViewPr varScale="1">
        <p:scale>
          <a:sx n="109" d="100"/>
          <a:sy n="109" d="100"/>
        </p:scale>
        <p:origin x="2064" y="114"/>
      </p:cViewPr>
      <p:guideLst>
        <p:guide orient="horz" pos="4292"/>
        <p:guide pos="62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4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E62BB-6AF3-4B85-988B-875BF4922A13}" type="datetimeFigureOut">
              <a:rPr lang="ko-KR" altLang="en-US" smtClean="0"/>
              <a:t>2022-07-19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04A3F-DA54-4ABC-9F53-15ED8E6211F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3876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ko-KR" altLang="en-US" dirty="0" smtClean="0"/>
              <a:t>우리는 자금이체 이며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결제행위 주체가 아니므로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현금영수증은 당사자간의 문제임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E86DD5-062D-4AC3-A1CA-DFBD2BADBD7C}" type="slidenum">
              <a:rPr lang="ko-KR" altLang="en-US" smtClean="0">
                <a:solidFill>
                  <a:prstClr val="black"/>
                </a:solidFill>
              </a:rPr>
              <a:pPr/>
              <a:t>1</a:t>
            </a:fld>
            <a:endParaRPr lang="ko-KR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64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56341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88292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59940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9303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14893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78121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263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32795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999301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518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014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104391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7368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4353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99020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869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7864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4783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02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955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7594600" y="6492875"/>
            <a:ext cx="2311400" cy="365125"/>
          </a:xfrm>
        </p:spPr>
        <p:txBody>
          <a:bodyPr/>
          <a:lstStyle>
            <a:lvl1pPr>
              <a:defRPr sz="11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16C2E27-DABE-4142-8E4C-01C27367C7D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953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25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0449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vmlDrawing" Target="../drawings/vmlDrawing1.vm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oleObject" Target="../embeddings/oleObject1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C2E27-DABE-4142-8E4C-01C27367C7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35057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1157523" y="1700218"/>
            <a:ext cx="1729064" cy="1441450"/>
          </a:xfrm>
          <a:prstGeom prst="rect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miter lim="800000"/>
            <a:headEnd/>
            <a:tailEnd/>
          </a:ln>
          <a:effectLst/>
        </p:spPr>
        <p:txBody>
          <a:bodyPr wrap="none" lIns="91424" tIns="45712" rIns="91424" bIns="45712" anchor="ctr"/>
          <a:lstStyle/>
          <a:p>
            <a:pPr defTabSz="914245">
              <a:defRPr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3" name="Line 5"/>
          <p:cNvSpPr>
            <a:spLocks noChangeShapeType="1"/>
          </p:cNvSpPr>
          <p:nvPr/>
        </p:nvSpPr>
        <p:spPr bwMode="auto">
          <a:xfrm>
            <a:off x="3102473" y="1700213"/>
            <a:ext cx="5619064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lIns="91424" tIns="45712" rIns="91424" bIns="45712"/>
          <a:lstStyle/>
          <a:p>
            <a:pPr defTabSz="914245">
              <a:defRPr/>
            </a:pPr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4" name="Line 6"/>
          <p:cNvSpPr>
            <a:spLocks noChangeShapeType="1"/>
          </p:cNvSpPr>
          <p:nvPr/>
        </p:nvSpPr>
        <p:spPr bwMode="auto">
          <a:xfrm>
            <a:off x="3102473" y="3141663"/>
            <a:ext cx="5619064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</p:spPr>
        <p:txBody>
          <a:bodyPr lIns="91424" tIns="45712" rIns="91424" bIns="45712"/>
          <a:lstStyle/>
          <a:p>
            <a:pPr defTabSz="914245">
              <a:defRPr/>
            </a:pPr>
            <a:endParaRPr lang="ko-KR" altLang="en-US">
              <a:solidFill>
                <a:prstClr val="black"/>
              </a:solidFill>
            </a:endParaRPr>
          </a:p>
        </p:txBody>
      </p:sp>
      <p:graphicFrame>
        <p:nvGraphicFramePr>
          <p:cNvPr id="8" name="개체 7"/>
          <p:cNvGraphicFramePr>
            <a:graphicFrameLocks noChangeAspect="1"/>
          </p:cNvGraphicFramePr>
          <p:nvPr/>
        </p:nvGraphicFramePr>
        <p:xfrm>
          <a:off x="1457611" y="1797050"/>
          <a:ext cx="1144771" cy="1225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" name="비트맵 이미지" r:id="rId4" imgW="1352381" imgH="1448002" progId="PBrush">
                  <p:embed/>
                </p:oleObj>
              </mc:Choice>
              <mc:Fallback>
                <p:oleObj name="비트맵 이미지" r:id="rId4" imgW="1352381" imgH="1448002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7611" y="1797050"/>
                        <a:ext cx="1144771" cy="1225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46954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 ftr="0" dt="0"/>
  <p:txStyles>
    <p:titleStyle>
      <a:lvl1pPr algn="ctr" defTabSz="914245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1" indent="-342841" algn="l" defTabSz="914245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22" indent="-285701" algn="l" defTabSz="914245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04" indent="-228562" algn="l" defTabSz="914245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24" indent="-228562" algn="l" defTabSz="914245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47" indent="-228562" algn="l" defTabSz="914245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169" indent="-228562" algn="l" defTabSz="91424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291" indent="-228562" algn="l" defTabSz="91424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13" indent="-228562" algn="l" defTabSz="91424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34" indent="-228562" algn="l" defTabSz="914245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0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45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65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86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08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30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53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73" algn="l" defTabSz="914245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74295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87AC0D-B7DB-4F09-B2FE-488EABC36BDD}" type="slidenum">
              <a:rPr kumimoji="0" lang="ko-KR" altLang="en-US" sz="975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pPr marL="0" marR="0" lvl="0" indent="0" algn="r" defTabSz="74295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975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402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hf hdr="0" ftr="0" dt="0"/>
  <p:txStyles>
    <p:titleStyle>
      <a:lvl1pPr algn="l" defTabSz="742950" rtl="0" eaLnBrk="1" latinLnBrk="1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1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1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1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hinhan.com/hpe/index.jsp#041007010000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shinhan.com/hpe/index.jsp#041007020000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64768" y="2204864"/>
            <a:ext cx="601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45"/>
            <a:r>
              <a:rPr lang="ko-KR" altLang="en-US" sz="2200" b="1" dirty="0" smtClean="0">
                <a:solidFill>
                  <a:prstClr val="black"/>
                </a:solidFill>
                <a:latin typeface="HY각헤드라인M" pitchFamily="18" charset="-127"/>
                <a:ea typeface="HY각헤드라인M" pitchFamily="18" charset="-127"/>
              </a:rPr>
              <a:t>중국인 유학생 등록금 위챗페이 결제</a:t>
            </a:r>
            <a:r>
              <a:rPr lang="en-US" altLang="ko-KR" sz="2200" b="1" dirty="0">
                <a:solidFill>
                  <a:prstClr val="black"/>
                </a:solidFill>
                <a:latin typeface="HY각헤드라인M" pitchFamily="18" charset="-127"/>
                <a:ea typeface="HY각헤드라인M" pitchFamily="18" charset="-127"/>
              </a:rPr>
              <a:t> </a:t>
            </a:r>
            <a:r>
              <a:rPr lang="ko-KR" altLang="en-US" sz="2200" b="1" dirty="0">
                <a:solidFill>
                  <a:prstClr val="black"/>
                </a:solidFill>
                <a:latin typeface="HY각헤드라인M" pitchFamily="18" charset="-127"/>
                <a:ea typeface="HY각헤드라인M" pitchFamily="18" charset="-127"/>
              </a:rPr>
              <a:t>매</a:t>
            </a:r>
            <a:r>
              <a:rPr lang="ko-KR" altLang="en-US" sz="2200" b="1" dirty="0" smtClean="0">
                <a:solidFill>
                  <a:prstClr val="black"/>
                </a:solidFill>
                <a:latin typeface="HY각헤드라인M" pitchFamily="18" charset="-127"/>
                <a:ea typeface="HY각헤드라인M" pitchFamily="18" charset="-127"/>
              </a:rPr>
              <a:t>뉴얼</a:t>
            </a:r>
            <a:endParaRPr lang="ko-KR" altLang="en-US" sz="2200" b="1" dirty="0">
              <a:solidFill>
                <a:prstClr val="black"/>
              </a:solidFill>
              <a:latin typeface="HY각헤드라인M" pitchFamily="18" charset="-127"/>
              <a:ea typeface="HY각헤드라인M" pitchFamily="18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59423" y="5661248"/>
            <a:ext cx="54298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45"/>
            <a:r>
              <a:rPr lang="ko-KR" altLang="en-US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신한은행</a:t>
            </a:r>
            <a:r>
              <a:rPr lang="ko-KR" altLang="en-US" dirty="0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 </a:t>
            </a:r>
            <a:r>
              <a:rPr lang="ko-KR" altLang="en-US" dirty="0" err="1" smtClean="0">
                <a:solidFill>
                  <a:prstClr val="black"/>
                </a:solidFill>
                <a:latin typeface="HY견고딕" pitchFamily="18" charset="-127"/>
                <a:ea typeface="HY견고딕" pitchFamily="18" charset="-127"/>
              </a:rPr>
              <a:t>기관고객부</a:t>
            </a:r>
            <a:endParaRPr lang="ko-KR" altLang="en-US" dirty="0">
              <a:solidFill>
                <a:prstClr val="black"/>
              </a:solidFill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06848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742950" y="1052736"/>
            <a:ext cx="8420100" cy="4464496"/>
          </a:xfrm>
        </p:spPr>
        <p:txBody>
          <a:bodyPr/>
          <a:lstStyle/>
          <a:p>
            <a:r>
              <a:rPr lang="en-US" altLang="ko-KR" dirty="0" smtClean="0"/>
              <a:t>1. </a:t>
            </a:r>
            <a:r>
              <a:rPr lang="ko-KR" altLang="en-US" dirty="0" smtClean="0">
                <a:latin typeface="HY각헤드라인M"/>
              </a:rPr>
              <a:t>등록금 납부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 [</a:t>
            </a:r>
            <a:r>
              <a:rPr lang="zh-CN" altLang="en-US" dirty="0" smtClean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学</a:t>
            </a:r>
            <a:r>
              <a:rPr lang="zh-CN" altLang="en-US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费缴</a:t>
            </a:r>
            <a:r>
              <a:rPr lang="zh-CN" altLang="en-US" dirty="0" smtClean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纳</a:t>
            </a:r>
            <a:r>
              <a:rPr lang="en-US" altLang="ko-KR" dirty="0" smtClean="0"/>
              <a:t>]</a:t>
            </a:r>
            <a:endParaRPr lang="ko-KR" altLang="en-US" dirty="0"/>
          </a:p>
        </p:txBody>
      </p:sp>
      <p:sp>
        <p:nvSpPr>
          <p:cNvPr id="4" name="슬라이드 번호 개체 틀 2"/>
          <p:cNvSpPr>
            <a:spLocks noGrp="1"/>
          </p:cNvSpPr>
          <p:nvPr>
            <p:ph type="sldNum" sz="quarter" idx="12"/>
          </p:nvPr>
        </p:nvSpPr>
        <p:spPr>
          <a:xfrm>
            <a:off x="7594600" y="6492875"/>
            <a:ext cx="2311400" cy="365125"/>
          </a:xfrm>
        </p:spPr>
        <p:txBody>
          <a:bodyPr/>
          <a:lstStyle/>
          <a:p>
            <a:fld id="{416C2E27-DABE-4142-8E4C-01C27367C7DC}" type="slidenum">
              <a:rPr lang="ko-KR" altLang="en-US" b="1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2</a:t>
            </a:fld>
            <a:endParaRPr lang="ko-KR" altLang="en-US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3642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222722"/>
            <a:ext cx="9472613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[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위챗페이 등록금 결제서비스 안내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]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[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微信支付学费缴纳功能提示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]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쉽고 간편하게 위챗페이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(Wechat pay)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로 대학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등록금 납부 가능합니다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.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可以轻松简便地通过微信支付学费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홈페이지 주소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: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hlinkClick r:id="rId2"/>
              </a:rPr>
              <a:t>https://www.shinhan.com/hpe/index.jsp#041007010000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网址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&lt;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납부절차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支付程序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&gt;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홈페이지 접속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학교선택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학번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/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개인가상계좌번호 입력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납부금액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(KRW)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확인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/>
            </a:r>
            <a:b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</a:b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登陆网站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选择学校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输入学号和个人虚拟账户账号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确认韩元学费金额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)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결제대상금액확인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(USD) 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위챗페이 결제하기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QR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코드 인식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결제완료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确认美元学费金额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(USD) 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点击微信支付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扫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QR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码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支付完成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[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참고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]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위챗페이 등록금 결제서비스 거래시간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          </a:t>
            </a:r>
            <a:r>
              <a:rPr kumimoji="0" lang="en-US" altLang="ko-K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     ☞  </a:t>
            </a:r>
            <a:r>
              <a:rPr kumimoji="0" lang="ko-KR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등록금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수납기간 中 은행영업일 기준 오전 </a:t>
            </a:r>
            <a:r>
              <a:rPr lang="en-US" altLang="ko-KR" sz="1500" dirty="0" smtClean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10</a:t>
            </a:r>
            <a:r>
              <a:rPr kumimoji="0" lang="ko-KR" altLang="en-US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시부터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오후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19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시까지 수납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휴일거래 불가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参考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学费缴纳期间银行工作日早十点至晚七点可交易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公休日服务暂停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 </a:t>
            </a:r>
            <a:endParaRPr kumimoji="0" lang="ko-KR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</p:txBody>
      </p:sp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311400" cy="365125"/>
          </a:xfrm>
        </p:spPr>
        <p:txBody>
          <a:bodyPr/>
          <a:lstStyle/>
          <a:p>
            <a:pPr algn="l"/>
            <a:fld id="{416C2E27-DABE-4142-8E4C-01C27367C7DC}" type="slidenum">
              <a:rPr lang="ko-KR" altLang="en-US" sz="1200" b="1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/>
              <a:t>3</a:t>
            </a:fld>
            <a:endParaRPr lang="ko-KR" altLang="en-US" sz="1200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066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568" y="836712"/>
            <a:ext cx="7901241" cy="5112568"/>
          </a:xfrm>
          <a:prstGeom prst="rect">
            <a:avLst/>
          </a:prstGeom>
        </p:spPr>
      </p:pic>
      <p:sp>
        <p:nvSpPr>
          <p:cNvPr id="3" name="슬라이드 번호 개체 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z="120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4</a:t>
            </a:fld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75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3"/>
          <p:cNvGrpSpPr/>
          <p:nvPr/>
        </p:nvGrpSpPr>
        <p:grpSpPr>
          <a:xfrm>
            <a:off x="632520" y="620688"/>
            <a:ext cx="8197835" cy="5760640"/>
            <a:chOff x="632520" y="620688"/>
            <a:chExt cx="8197835" cy="5760640"/>
          </a:xfrm>
        </p:grpSpPr>
        <p:pic>
          <p:nvPicPr>
            <p:cNvPr id="23" name="그림 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32520" y="620688"/>
              <a:ext cx="8197835" cy="5760640"/>
            </a:xfrm>
            <a:prstGeom prst="rect">
              <a:avLst/>
            </a:prstGeom>
          </p:spPr>
        </p:pic>
        <p:sp>
          <p:nvSpPr>
            <p:cNvPr id="3" name="직사각형 2"/>
            <p:cNvSpPr/>
            <p:nvPr/>
          </p:nvSpPr>
          <p:spPr>
            <a:xfrm>
              <a:off x="4640692" y="1789000"/>
              <a:ext cx="720080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4493524" y="1949200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996760" y="1789000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2936776" y="2684644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961052" y="2252596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716057" y="2252596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031110" y="5085184"/>
              <a:ext cx="1425945" cy="360040"/>
            </a:xfrm>
            <a:prstGeom prst="rect">
              <a:avLst/>
            </a:prstGeom>
            <a:solidFill>
              <a:srgbClr val="FF81B4">
                <a:alpha val="1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1689953" y="2877212"/>
              <a:ext cx="1148257" cy="1089765"/>
            </a:xfrm>
            <a:prstGeom prst="rect">
              <a:avLst/>
            </a:prstGeom>
            <a:solidFill>
              <a:srgbClr val="FF81B4">
                <a:alpha val="1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</p:grp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2311400" cy="365125"/>
          </a:xfrm>
        </p:spPr>
        <p:txBody>
          <a:bodyPr/>
          <a:lstStyle/>
          <a:p>
            <a:pPr algn="l"/>
            <a:fld id="{416C2E27-DABE-4142-8E4C-01C27367C7DC}" type="slidenum">
              <a:rPr lang="ko-KR" alt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/>
              <a:t>5</a:t>
            </a:fld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2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/>
          <p:cNvGrpSpPr/>
          <p:nvPr/>
        </p:nvGrpSpPr>
        <p:grpSpPr>
          <a:xfrm>
            <a:off x="1208584" y="408657"/>
            <a:ext cx="7277021" cy="5967586"/>
            <a:chOff x="1314489" y="445207"/>
            <a:chExt cx="7277021" cy="5967586"/>
          </a:xfrm>
        </p:grpSpPr>
        <p:sp>
          <p:nvSpPr>
            <p:cNvPr id="3" name="직사각형 2"/>
            <p:cNvSpPr/>
            <p:nvPr/>
          </p:nvSpPr>
          <p:spPr>
            <a:xfrm>
              <a:off x="4640692" y="1789000"/>
              <a:ext cx="720080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4" name="직사각형 23"/>
            <p:cNvSpPr/>
            <p:nvPr/>
          </p:nvSpPr>
          <p:spPr>
            <a:xfrm>
              <a:off x="4493524" y="1949200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5" name="직사각형 24"/>
            <p:cNvSpPr/>
            <p:nvPr/>
          </p:nvSpPr>
          <p:spPr>
            <a:xfrm>
              <a:off x="3996760" y="1789000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6" name="직사각형 25"/>
            <p:cNvSpPr/>
            <p:nvPr/>
          </p:nvSpPr>
          <p:spPr>
            <a:xfrm>
              <a:off x="2936776" y="2684644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2961052" y="2252596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28" name="직사각형 27"/>
            <p:cNvSpPr/>
            <p:nvPr/>
          </p:nvSpPr>
          <p:spPr>
            <a:xfrm>
              <a:off x="3716057" y="2252596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pic>
          <p:nvPicPr>
            <p:cNvPr id="29" name="그림 2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14489" y="445207"/>
              <a:ext cx="7277021" cy="5967586"/>
            </a:xfrm>
            <a:prstGeom prst="rect">
              <a:avLst/>
            </a:prstGeom>
          </p:spPr>
        </p:pic>
        <p:sp>
          <p:nvSpPr>
            <p:cNvPr id="30" name="직사각형 29"/>
            <p:cNvSpPr/>
            <p:nvPr/>
          </p:nvSpPr>
          <p:spPr>
            <a:xfrm>
              <a:off x="1424608" y="4172453"/>
              <a:ext cx="2647822" cy="768715"/>
            </a:xfrm>
            <a:prstGeom prst="rect">
              <a:avLst/>
            </a:prstGeom>
            <a:solidFill>
              <a:srgbClr val="FF81B4">
                <a:alpha val="1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3961969" y="5733257"/>
              <a:ext cx="1927135" cy="390602"/>
            </a:xfrm>
            <a:prstGeom prst="rect">
              <a:avLst/>
            </a:prstGeom>
            <a:solidFill>
              <a:srgbClr val="FF81B4">
                <a:alpha val="10000"/>
              </a:srgbClr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endParaRPr lang="ko-KR" altLang="en-US" sz="1100"/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4148868" y="2434451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33" name="직사각형 32"/>
            <p:cNvSpPr/>
            <p:nvPr/>
          </p:nvSpPr>
          <p:spPr>
            <a:xfrm>
              <a:off x="2936776" y="3159436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2872089" y="3918590"/>
              <a:ext cx="335923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35" name="직사각형 34"/>
            <p:cNvSpPr/>
            <p:nvPr/>
          </p:nvSpPr>
          <p:spPr>
            <a:xfrm>
              <a:off x="4707087" y="2684644"/>
              <a:ext cx="491824" cy="144016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  <p:sp>
          <p:nvSpPr>
            <p:cNvPr id="36" name="직사각형 35"/>
            <p:cNvSpPr/>
            <p:nvPr/>
          </p:nvSpPr>
          <p:spPr>
            <a:xfrm>
              <a:off x="4828342" y="2430899"/>
              <a:ext cx="772730" cy="14756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endParaRPr lang="ko-KR" altLang="en-US" sz="1200" smtClean="0">
                <a:solidFill>
                  <a:prstClr val="black"/>
                </a:solidFill>
                <a:latin typeface="Arial" panose="020B0604020202020204" pitchFamily="34" charset="0"/>
                <a:ea typeface="HY그래픽M" panose="02030600000101010101" pitchFamily="18" charset="-127"/>
                <a:cs typeface="Arial" panose="020B0604020202020204" pitchFamily="34" charset="0"/>
              </a:endParaRPr>
            </a:p>
          </p:txBody>
        </p:sp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184" y="3460061"/>
            <a:ext cx="2783442" cy="3227076"/>
          </a:xfrm>
          <a:prstGeom prst="rect">
            <a:avLst/>
          </a:prstGeom>
        </p:spPr>
      </p:pic>
      <p:cxnSp>
        <p:nvCxnSpPr>
          <p:cNvPr id="9" name="직선 화살표 연결선 8"/>
          <p:cNvCxnSpPr>
            <a:stCxn id="31" idx="3"/>
          </p:cNvCxnSpPr>
          <p:nvPr/>
        </p:nvCxnSpPr>
        <p:spPr>
          <a:xfrm flipV="1">
            <a:off x="5783199" y="5048634"/>
            <a:ext cx="720080" cy="843374"/>
          </a:xfrm>
          <a:prstGeom prst="straightConnector1">
            <a:avLst/>
          </a:prstGeom>
          <a:ln w="63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직사각형 37"/>
          <p:cNvSpPr/>
          <p:nvPr/>
        </p:nvSpPr>
        <p:spPr>
          <a:xfrm>
            <a:off x="6609184" y="3447696"/>
            <a:ext cx="2783442" cy="3293672"/>
          </a:xfrm>
          <a:prstGeom prst="rect">
            <a:avLst/>
          </a:prstGeom>
          <a:solidFill>
            <a:srgbClr val="FF81B4">
              <a:alpha val="10000"/>
            </a:srgbClr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ko-KR" altLang="en-US" sz="110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C2E27-DABE-4142-8E4C-01C27367C7DC}" type="slidenum">
              <a:rPr lang="ko-KR" altLang="en-US" sz="12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6</a:t>
            </a:fld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08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ctrTitle"/>
          </p:nvPr>
        </p:nvSpPr>
        <p:spPr>
          <a:xfrm>
            <a:off x="704528" y="332656"/>
            <a:ext cx="8420100" cy="4464496"/>
          </a:xfrm>
        </p:spPr>
        <p:txBody>
          <a:bodyPr/>
          <a:lstStyle/>
          <a:p>
            <a:r>
              <a:rPr lang="ko-KR" altLang="en-US" dirty="0">
                <a:solidFill>
                  <a:srgbClr val="FF0000"/>
                </a:solidFill>
                <a:ea typeface="원신한 Light" panose="020B0303000000000000"/>
              </a:rPr>
              <a:t>★ </a:t>
            </a:r>
            <a:r>
              <a:rPr lang="ko-KR" altLang="en-US" dirty="0" smtClean="0">
                <a:solidFill>
                  <a:srgbClr val="FF0000"/>
                </a:solidFill>
                <a:ea typeface="원신한 Light" panose="020B0303000000000000"/>
              </a:rPr>
              <a:t>必读 ★</a:t>
            </a:r>
            <a:r>
              <a:rPr lang="en-US" altLang="ko-KR" dirty="0" smtClean="0">
                <a:ea typeface="원신한 Light" panose="020B0303000000000000"/>
              </a:rPr>
              <a:t> </a:t>
            </a:r>
            <a:r>
              <a:rPr lang="en-US" altLang="ko-KR" dirty="0">
                <a:ea typeface="원신한 Light" panose="020B0303000000000000"/>
              </a:rPr>
              <a:t/>
            </a:r>
            <a:br>
              <a:rPr lang="en-US" altLang="ko-KR" dirty="0">
                <a:ea typeface="원신한 Light" panose="020B0303000000000000"/>
              </a:rPr>
            </a:br>
            <a:r>
              <a:rPr lang="en-US" altLang="ko-KR" dirty="0">
                <a:ea typeface="원신한 Light" panose="020B0303000000000000"/>
              </a:rPr>
              <a:t/>
            </a:r>
            <a:br>
              <a:rPr lang="en-US" altLang="ko-KR" dirty="0">
                <a:ea typeface="원신한 Light" panose="020B0303000000000000"/>
              </a:rPr>
            </a:br>
            <a:r>
              <a:rPr lang="en-US" altLang="ko-KR" dirty="0">
                <a:ea typeface="원신한 Light" panose="020B0303000000000000"/>
              </a:rPr>
              <a:t>2. </a:t>
            </a:r>
            <a:r>
              <a:rPr lang="ko-KR" altLang="en-US" dirty="0">
                <a:ea typeface="원신한 Light" panose="020B0303000000000000"/>
              </a:rPr>
              <a:t>등록금 납부 확인 방법</a:t>
            </a:r>
            <a:r>
              <a:rPr lang="en-US" altLang="ko-KR" dirty="0">
                <a:ea typeface="원신한 Light" panose="020B0303000000000000"/>
              </a:rPr>
              <a:t/>
            </a:r>
            <a:br>
              <a:rPr lang="en-US" altLang="ko-KR" dirty="0">
                <a:ea typeface="원신한 Light" panose="020B0303000000000000"/>
              </a:rPr>
            </a:br>
            <a:r>
              <a:rPr lang="en-US" altLang="ko-KR" dirty="0" smtClean="0">
                <a:ea typeface="원신한 Light" panose="020B0303000000000000"/>
              </a:rPr>
              <a:t>[</a:t>
            </a:r>
            <a:r>
              <a:rPr lang="zh-CN" altLang="en-US" dirty="0" smtClean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学</a:t>
            </a:r>
            <a:r>
              <a:rPr lang="zh-CN" altLang="en-US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费缴纳</a:t>
            </a:r>
            <a:r>
              <a:rPr lang="zh-CN" altLang="en-US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确认</a:t>
            </a:r>
            <a:r>
              <a:rPr lang="ko-KR" altLang="en-US" dirty="0" smtClean="0">
                <a:ea typeface="원신한 Light" panose="020B0303000000000000"/>
              </a:rPr>
              <a:t>方法</a:t>
            </a:r>
            <a:r>
              <a:rPr lang="en-US" altLang="ko-KR" dirty="0" smtClean="0">
                <a:ea typeface="원신한 Light" panose="020B0303000000000000"/>
              </a:rPr>
              <a:t>]</a:t>
            </a:r>
            <a:endParaRPr lang="ko-KR" altLang="en-US" dirty="0">
              <a:ea typeface="원신한 Light" panose="020B0303000000000000"/>
            </a:endParaRPr>
          </a:p>
        </p:txBody>
      </p:sp>
      <p:sp>
        <p:nvSpPr>
          <p:cNvPr id="4" name="슬라이드 번호 개체 틀 2"/>
          <p:cNvSpPr>
            <a:spLocks noGrp="1"/>
          </p:cNvSpPr>
          <p:nvPr>
            <p:ph type="sldNum" sz="quarter" idx="12"/>
          </p:nvPr>
        </p:nvSpPr>
        <p:spPr>
          <a:xfrm>
            <a:off x="9282" y="6492875"/>
            <a:ext cx="2311400" cy="365125"/>
          </a:xfrm>
        </p:spPr>
        <p:txBody>
          <a:bodyPr/>
          <a:lstStyle/>
          <a:p>
            <a:pPr algn="l"/>
            <a:fld id="{416C2E27-DABE-4142-8E4C-01C27367C7DC}" type="slidenum">
              <a:rPr lang="ko-KR" altLang="en-US" b="1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 algn="l"/>
              <a:t>7</a:t>
            </a:fld>
            <a:endParaRPr lang="ko-KR" altLang="en-US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604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2480" y="222722"/>
            <a:ext cx="9472613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[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등록금 납부 확인 방법</a:t>
            </a:r>
            <a:r>
              <a:rPr kumimoji="0" lang="en-US" altLang="ko-K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] (</a:t>
            </a:r>
            <a:r>
              <a:rPr lang="zh-CN" altLang="en-US" sz="1600" dirty="0" smtClean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学</a:t>
            </a:r>
            <a:r>
              <a:rPr lang="zh-CN" altLang="en-US" sz="16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费缴纳</a:t>
            </a:r>
            <a:r>
              <a:rPr lang="zh-CN" altLang="en-US" sz="16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确认</a:t>
            </a:r>
            <a:r>
              <a:rPr lang="ko-KR" altLang="en-US" sz="1600" dirty="0" smtClean="0"/>
              <a:t>方法</a:t>
            </a:r>
            <a:r>
              <a:rPr lang="en-US" altLang="ko-KR" sz="1500" dirty="0">
                <a:solidFill>
                  <a:prstClr val="black"/>
                </a:solidFill>
                <a:ea typeface="원신한 Light" panose="020B0303000000000000" pitchFamily="50" charset="-127"/>
              </a:rPr>
              <a:t>)</a:t>
            </a: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defTabSz="742950">
              <a:lnSpc>
                <a:spcPct val="150000"/>
              </a:lnSpc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홈페이지 주소</a:t>
            </a:r>
            <a:r>
              <a:rPr lang="en-US" altLang="zh-CN" sz="15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</a:t>
            </a:r>
            <a:r>
              <a:rPr lang="zh-CN" altLang="en-US" sz="15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网址 </a:t>
            </a:r>
            <a:r>
              <a:rPr lang="en-US" altLang="zh-CN" sz="15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: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hlinkClick r:id="rId2"/>
              </a:rPr>
              <a:t>https://www.shinhan.com/</a:t>
            </a:r>
            <a:r>
              <a:rPr lang="en-US" altLang="ko-KR" sz="1500" dirty="0" err="1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hlinkClick r:id="rId2"/>
              </a:rPr>
              <a:t>hpe</a:t>
            </a:r>
            <a:r>
              <a:rPr lang="en-US" altLang="ko-KR" sz="15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hlinkClick r:id="rId2"/>
              </a:rPr>
              <a:t>/index.jsp#041007020000</a:t>
            </a:r>
            <a:endParaRPr lang="en-US" altLang="ko-KR" sz="1500" dirty="0">
              <a:solidFill>
                <a:prstClr val="black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</a:t>
            </a:r>
          </a:p>
          <a:p>
            <a:pPr lvl="0" defTabSz="742950">
              <a:lnSpc>
                <a:spcPct val="150000"/>
              </a:lnSpc>
              <a:defRPr/>
            </a:pP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&lt; </a:t>
            </a:r>
            <a:r>
              <a:rPr lang="ko-KR" altLang="en-US" sz="15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확인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절차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(</a:t>
            </a:r>
            <a:r>
              <a:rPr lang="zh-CN" altLang="en-US" sz="14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确认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程序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)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&gt;</a:t>
            </a:r>
          </a:p>
          <a:p>
            <a:pPr lvl="0" defTabSz="742950">
              <a:lnSpc>
                <a:spcPct val="150000"/>
              </a:lnSpc>
              <a:defRPr/>
            </a:pP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</a:rPr>
              <a:t>홈페이지 접속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학교선택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학번 입력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ko-KR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확인 </a:t>
            </a: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/>
            </a:r>
            <a:b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</a:br>
            <a:r>
              <a:rPr kumimoji="0" lang="en-US" altLang="ko-KR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(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登陆网站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选择学校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 </a:t>
            </a:r>
            <a:r>
              <a:rPr kumimoji="0" lang="zh-CN" alt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输入学号 </a:t>
            </a:r>
            <a:r>
              <a:rPr kumimoji="0" lang="en-US" altLang="zh-CN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</a:t>
            </a:r>
            <a:r>
              <a:rPr lang="zh-CN" altLang="en-US" sz="1600" dirty="0">
                <a:solidFill>
                  <a:prstClr val="black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sym typeface="Wingdings" panose="05000000000000000000" pitchFamily="2" charset="2"/>
              </a:rPr>
              <a:t>确认</a:t>
            </a:r>
            <a:r>
              <a:rPr kumimoji="0" lang="en-US" altLang="ko-KR" sz="1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원신한 Light" panose="020B0303000000000000" pitchFamily="50" charset="-127"/>
                <a:ea typeface="원신한 Light" panose="020B0303000000000000" pitchFamily="50" charset="-127"/>
                <a:cs typeface="+mn-cs"/>
                <a:sym typeface="Wingdings" panose="05000000000000000000" pitchFamily="2" charset="2"/>
              </a:rPr>
              <a:t>)</a:t>
            </a:r>
          </a:p>
          <a:p>
            <a:pPr lvl="0" defTabSz="742950">
              <a:lnSpc>
                <a:spcPct val="150000"/>
              </a:lnSpc>
              <a:defRPr/>
            </a:pPr>
            <a:endParaRPr lang="en-US" altLang="ko-KR" sz="1500" dirty="0">
              <a:solidFill>
                <a:prstClr val="black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lang="en-US" altLang="ko-KR" sz="1500" dirty="0">
              <a:solidFill>
                <a:prstClr val="black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lang="en-US" altLang="ko-KR" sz="1500" dirty="0">
              <a:solidFill>
                <a:prstClr val="black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lang="en-US" altLang="ko-KR" sz="1500" dirty="0">
              <a:solidFill>
                <a:prstClr val="black"/>
              </a:solidFill>
              <a:latin typeface="원신한 Light" panose="020B0303000000000000" pitchFamily="50" charset="-127"/>
              <a:ea typeface="원신한 Light" panose="020B0303000000000000" pitchFamily="50" charset="-127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  <a:sym typeface="Wingdings" panose="05000000000000000000" pitchFamily="2" charset="2"/>
            </a:endParaRPr>
          </a:p>
          <a:p>
            <a:pPr lvl="0" defTabSz="742950">
              <a:lnSpc>
                <a:spcPct val="150000"/>
              </a:lnSpc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  <a:p>
            <a:pPr marL="0" marR="0" lvl="0" indent="0" algn="l" defTabSz="74295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원신한 Light" panose="020B0303000000000000" pitchFamily="50" charset="-127"/>
              <a:ea typeface="원신한 Light" panose="020B0303000000000000" pitchFamily="50" charset="-127"/>
              <a:cs typeface="+mn-cs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280358"/>
              </p:ext>
            </p:extLst>
          </p:nvPr>
        </p:nvGraphicFramePr>
        <p:xfrm>
          <a:off x="272480" y="2636912"/>
          <a:ext cx="9001000" cy="35283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6492">
                  <a:extLst>
                    <a:ext uri="{9D8B030D-6E8A-4147-A177-3AD203B41FA5}">
                      <a16:colId xmlns:a16="http://schemas.microsoft.com/office/drawing/2014/main" val="1493206813"/>
                    </a:ext>
                  </a:extLst>
                </a:gridCol>
                <a:gridCol w="5164508">
                  <a:extLst>
                    <a:ext uri="{9D8B030D-6E8A-4147-A177-3AD203B41FA5}">
                      <a16:colId xmlns:a16="http://schemas.microsoft.com/office/drawing/2014/main" val="460581714"/>
                    </a:ext>
                  </a:extLst>
                </a:gridCol>
              </a:tblGrid>
              <a:tr h="701618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+mn-lt"/>
                        </a:rPr>
                        <a:t>[</a:t>
                      </a:r>
                      <a:r>
                        <a:rPr lang="ko-KR" altLang="en-US" dirty="0">
                          <a:solidFill>
                            <a:schemeClr val="bg1"/>
                          </a:solidFill>
                          <a:latin typeface="+mn-lt"/>
                        </a:rPr>
                        <a:t>등록금 납부 완료</a:t>
                      </a:r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+mn-lt"/>
                        </a:rPr>
                        <a:t>]</a:t>
                      </a:r>
                    </a:p>
                    <a:p>
                      <a:pPr marL="0" marR="0" lvl="0" indent="0" algn="l" defTabSz="74295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+mn-lt"/>
                        </a:rPr>
                        <a:t>[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+mn-lt"/>
                          <a:ea typeface="원신한 Light" panose="020B0303000000000000" pitchFamily="50" charset="-127"/>
                        </a:rPr>
                        <a:t>学费缴纳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+mn-lt"/>
                          <a:ea typeface="원신한 Light" panose="020B0303000000000000"/>
                        </a:rPr>
                        <a:t>完毕</a:t>
                      </a:r>
                      <a:r>
                        <a:rPr lang="en-US" altLang="ko-KR" sz="1463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]</a:t>
                      </a:r>
                      <a:endParaRPr lang="ko-KR" altLang="en-US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[</a:t>
                      </a:r>
                      <a:r>
                        <a:rPr lang="ko-KR" altLang="en-US" dirty="0"/>
                        <a:t>등록금 납부 실패</a:t>
                      </a:r>
                      <a:r>
                        <a:rPr lang="en-US" altLang="ko-KR" dirty="0"/>
                        <a:t>]</a:t>
                      </a:r>
                    </a:p>
                    <a:p>
                      <a:pPr latinLnBrk="1"/>
                      <a:r>
                        <a:rPr lang="en-US" altLang="ko-KR" dirty="0">
                          <a:solidFill>
                            <a:schemeClr val="bg1"/>
                          </a:solidFill>
                          <a:latin typeface="+mn-lt"/>
                        </a:rPr>
                        <a:t>[</a:t>
                      </a:r>
                      <a:r>
                        <a:rPr lang="zh-CN" altLang="en-US" sz="1600" dirty="0">
                          <a:solidFill>
                            <a:schemeClr val="bg1"/>
                          </a:solidFill>
                          <a:latin typeface="+mn-lt"/>
                          <a:ea typeface="원신한 Light" panose="020B0303000000000000" pitchFamily="50" charset="-127"/>
                        </a:rPr>
                        <a:t>学费缴纳失败</a:t>
                      </a:r>
                      <a:r>
                        <a:rPr lang="en-US" altLang="zh-CN" sz="1600" dirty="0">
                          <a:solidFill>
                            <a:schemeClr val="bg1"/>
                          </a:solidFill>
                          <a:latin typeface="+mn-lt"/>
                          <a:ea typeface="원신한 Light" panose="020B0303000000000000" pitchFamily="50" charset="-127"/>
                        </a:rPr>
                        <a:t>]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9155607"/>
                  </a:ext>
                </a:extLst>
              </a:tr>
              <a:tr h="2826774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dirty="0"/>
                        <a:t>                                            </a:t>
                      </a:r>
                    </a:p>
                    <a:p>
                      <a:pPr latinLnBrk="1"/>
                      <a:r>
                        <a:rPr lang="en-US" altLang="ko-KR" dirty="0"/>
                        <a:t>      </a:t>
                      </a:r>
                      <a:r>
                        <a:rPr lang="en-US" altLang="ko-KR" dirty="0" smtClean="0"/>
                        <a:t>                                            </a:t>
                      </a:r>
                      <a:endParaRPr lang="en-US" altLang="ko-KR" dirty="0"/>
                    </a:p>
                    <a:p>
                      <a:pPr latinLnBrk="1"/>
                      <a:r>
                        <a:rPr lang="en-US" altLang="ko-KR" dirty="0"/>
                        <a:t>                                        </a:t>
                      </a:r>
                      <a:r>
                        <a:rPr lang="en-US" altLang="ko-KR" dirty="0" smtClean="0"/>
                        <a:t> </a:t>
                      </a:r>
                      <a:r>
                        <a:rPr lang="ko-KR" altLang="en-US" dirty="0">
                          <a:ea typeface="원신한 Light" panose="020B0303000000000000"/>
                        </a:rPr>
                        <a:t>재납부 필수</a:t>
                      </a:r>
                      <a:endParaRPr lang="en-US" altLang="ko-KR" dirty="0">
                        <a:ea typeface="원신한 Light" panose="020B0303000000000000"/>
                      </a:endParaRPr>
                    </a:p>
                    <a:p>
                      <a:pPr latinLnBrk="1"/>
                      <a:r>
                        <a:rPr lang="en-US" altLang="ko-KR" dirty="0">
                          <a:ea typeface="원신한 Light" panose="020B0303000000000000"/>
                        </a:rPr>
                        <a:t>                                         </a:t>
                      </a:r>
                      <a:r>
                        <a:rPr lang="en-US" altLang="ko-KR" dirty="0" smtClean="0">
                          <a:ea typeface="원신한 Light" panose="020B0303000000000000"/>
                        </a:rPr>
                        <a:t>[</a:t>
                      </a:r>
                      <a:r>
                        <a:rPr lang="ko-KR" altLang="en-US" dirty="0">
                          <a:ea typeface="원신한 Light" panose="020B0303000000000000"/>
                        </a:rPr>
                        <a:t>须</a:t>
                      </a:r>
                      <a:r>
                        <a:rPr lang="zh-CN" altLang="en-US" dirty="0">
                          <a:ea typeface="원신한 Light" panose="020B0303000000000000"/>
                        </a:rPr>
                        <a:t>再次缴纳</a:t>
                      </a:r>
                      <a:r>
                        <a:rPr lang="en-US" altLang="ko-KR" dirty="0">
                          <a:ea typeface="원신한 Light" panose="020B0303000000000000"/>
                        </a:rPr>
                        <a:t>]</a:t>
                      </a:r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endParaRPr lang="en-US" altLang="ko-KR" dirty="0"/>
                    </a:p>
                    <a:p>
                      <a:pPr latinLnBrk="1"/>
                      <a:r>
                        <a:rPr lang="en-US" altLang="ko-KR" sz="1600" dirty="0">
                          <a:ea typeface="원신한 Light" panose="020B0303000000000000"/>
                        </a:rPr>
                        <a:t>※ </a:t>
                      </a:r>
                      <a:r>
                        <a:rPr lang="ko-KR" altLang="en-US" sz="1600" dirty="0">
                          <a:ea typeface="원신한 Light" panose="020B0303000000000000"/>
                        </a:rPr>
                        <a:t>납부 실패 등록금은 아래 메일주소로 환불 요청</a:t>
                      </a:r>
                      <a:endParaRPr lang="en-US" altLang="ko-KR" sz="1600" dirty="0">
                        <a:ea typeface="원신한 Light" panose="020B0303000000000000"/>
                      </a:endParaRPr>
                    </a:p>
                    <a:p>
                      <a:pPr latinLnBrk="1"/>
                      <a:r>
                        <a:rPr lang="en-US" altLang="ko-KR" dirty="0">
                          <a:ea typeface="원신한 Light" panose="020B0303000000000000"/>
                        </a:rPr>
                        <a:t>   [</a:t>
                      </a:r>
                      <a:r>
                        <a:rPr lang="zh-CN" altLang="en-US" dirty="0">
                          <a:ea typeface="원신한 Light" panose="020B0303000000000000"/>
                        </a:rPr>
                        <a:t>当缴纳失败时，请发送退款邮件至以下邮箱</a:t>
                      </a:r>
                      <a:r>
                        <a:rPr lang="en-US" altLang="zh-CN" dirty="0">
                          <a:ea typeface="원신한 Light" panose="020B0303000000000000"/>
                        </a:rPr>
                        <a:t>]</a:t>
                      </a:r>
                      <a:endParaRPr lang="en-US" altLang="ko-KR" dirty="0">
                        <a:ea typeface="원신한 Light" panose="020B0303000000000000"/>
                      </a:endParaRPr>
                    </a:p>
                    <a:p>
                      <a:pPr latinLnBrk="1"/>
                      <a:r>
                        <a:rPr lang="en-US" altLang="ko-KR" dirty="0">
                          <a:ea typeface="원신한 Light" panose="020B0303000000000000"/>
                        </a:rPr>
                        <a:t>   (</a:t>
                      </a:r>
                      <a:r>
                        <a:rPr lang="zh-CN" altLang="en-US" dirty="0">
                          <a:ea typeface="원신한 Light" panose="020B0303000000000000"/>
                        </a:rPr>
                        <a:t>电子邮件地址 </a:t>
                      </a:r>
                      <a:r>
                        <a:rPr lang="en-US" altLang="zh-CN" dirty="0">
                          <a:ea typeface="원신한 Light" panose="020B0303000000000000"/>
                        </a:rPr>
                        <a:t>: jinrongyi@danal.co.kr)</a:t>
                      </a:r>
                      <a:endParaRPr lang="ko-KR" altLang="en-US" dirty="0">
                        <a:ea typeface="원신한 Light" panose="020B030300000000000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6521082"/>
                  </a:ext>
                </a:extLst>
              </a:tr>
            </a:tbl>
          </a:graphicData>
        </a:graphic>
      </p:graphicFrame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214" y="3408209"/>
            <a:ext cx="2453973" cy="1643157"/>
          </a:xfrm>
          <a:prstGeom prst="rect">
            <a:avLst/>
          </a:prstGeom>
        </p:spPr>
      </p:pic>
      <p:sp>
        <p:nvSpPr>
          <p:cNvPr id="5" name="오른쪽 화살표 4"/>
          <p:cNvSpPr/>
          <p:nvPr/>
        </p:nvSpPr>
        <p:spPr>
          <a:xfrm>
            <a:off x="6796158" y="4049767"/>
            <a:ext cx="571383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88" y="3408209"/>
            <a:ext cx="3672408" cy="2514730"/>
          </a:xfrm>
          <a:prstGeom prst="rect">
            <a:avLst/>
          </a:prstGeom>
        </p:spPr>
      </p:pic>
      <p:sp>
        <p:nvSpPr>
          <p:cNvPr id="8" name="슬라이드 번호 개체 틀 2"/>
          <p:cNvSpPr>
            <a:spLocks noGrp="1"/>
          </p:cNvSpPr>
          <p:nvPr>
            <p:ph type="sldNum" sz="quarter" idx="12"/>
          </p:nvPr>
        </p:nvSpPr>
        <p:spPr>
          <a:xfrm>
            <a:off x="7594600" y="6492875"/>
            <a:ext cx="2311400" cy="365125"/>
          </a:xfrm>
        </p:spPr>
        <p:txBody>
          <a:bodyPr/>
          <a:lstStyle/>
          <a:p>
            <a:fld id="{416C2E27-DABE-4142-8E4C-01C27367C7DC}" type="slidenum">
              <a:rPr lang="ko-KR" altLang="en-US" b="1" i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8</a:t>
            </a:fld>
            <a:endParaRPr lang="ko-KR" altLang="en-US" b="1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70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 w="6350">
          <a:solidFill>
            <a:schemeClr val="tx1"/>
          </a:solidFill>
        </a:ln>
      </a:spPr>
      <a:bodyPr wrap="none" rtlCol="0" anchor="ctr"/>
      <a:lstStyle>
        <a:defPPr algn="ctr">
          <a:defRPr sz="1200" smtClean="0">
            <a:solidFill>
              <a:prstClr val="black"/>
            </a:solidFill>
            <a:latin typeface="Arial" panose="020B0604020202020204" pitchFamily="34" charset="0"/>
            <a:ea typeface="HY그래픽M" panose="02030600000101010101" pitchFamily="18" charset="-127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1200" smtClean="0">
            <a:latin typeface="Arial" panose="020B0604020202020204" pitchFamily="34" charset="0"/>
            <a:ea typeface="나눔고딕" panose="020D0604000000000000" pitchFamily="50" charset="-127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87984AEFF143C141A0C5502AB54FAC60" ma:contentTypeVersion="0" ma:contentTypeDescription="새 문서를 만듭니다." ma:contentTypeScope="" ma:versionID="0c11a99b5625dbadb938c4252bacd5b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98509c16e2068e4d5d0612c501c19757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88D474E-6EA3-46AD-BAE0-866D4613F8F3}">
  <ds:schemaRefs>
    <ds:schemaRef ds:uri="http://purl.org/dc/elements/1.1/"/>
    <ds:schemaRef ds:uri="http://schemas.microsoft.com/office/2006/documentManagement/types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F7F3EF69-9978-48FA-B913-5D6D4167A66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DCFD5A6A-9F1F-40DF-9BF9-5C21E5C552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27642</TotalTime>
  <Words>425</Words>
  <Application>Microsoft Office PowerPoint</Application>
  <PresentationFormat>A4 용지(210x297mm)</PresentationFormat>
  <Paragraphs>59</Paragraphs>
  <Slides>8</Slides>
  <Notes>1</Notes>
  <HiddenSlides>0</HiddenSlides>
  <MMClips>0</MMClips>
  <ScaleCrop>false</ScaleCrop>
  <HeadingPairs>
    <vt:vector size="8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9" baseType="lpstr">
      <vt:lpstr>HY각헤드라인M</vt:lpstr>
      <vt:lpstr>HY견고딕</vt:lpstr>
      <vt:lpstr>HY그래픽M</vt:lpstr>
      <vt:lpstr>맑은 고딕</vt:lpstr>
      <vt:lpstr>원신한 Light</vt:lpstr>
      <vt:lpstr>Arial</vt:lpstr>
      <vt:lpstr>Wingdings</vt:lpstr>
      <vt:lpstr>Office 테마</vt:lpstr>
      <vt:lpstr>디자인 사용자 지정</vt:lpstr>
      <vt:lpstr>1_Office 테마</vt:lpstr>
      <vt:lpstr>비트맵 이미지</vt:lpstr>
      <vt:lpstr>PowerPoint 프레젠테이션</vt:lpstr>
      <vt:lpstr>1. 등록금 납부  [学费缴纳]</vt:lpstr>
      <vt:lpstr>PowerPoint 프레젠테이션</vt:lpstr>
      <vt:lpstr>PowerPoint 프레젠테이션</vt:lpstr>
      <vt:lpstr>PowerPoint 프레젠테이션</vt:lpstr>
      <vt:lpstr>PowerPoint 프레젠테이션</vt:lpstr>
      <vt:lpstr>★ 必读 ★   2. 등록금 납부 확인 방법 [学费缴纳确认方法]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정선영</dc:creator>
  <cp:lastModifiedBy>USER</cp:lastModifiedBy>
  <cp:revision>760</cp:revision>
  <cp:lastPrinted>2018-07-09T09:16:14Z</cp:lastPrinted>
  <dcterms:created xsi:type="dcterms:W3CDTF">2017-07-04T08:00:55Z</dcterms:created>
  <dcterms:modified xsi:type="dcterms:W3CDTF">2022-07-19T05:31:03Z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0x01010087984AEFF143C141A0C5502AB54FAC60</vt:lpwstr>
  </property>
</Properties>
</file>