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0" r:id="rId1"/>
    <p:sldMasterId id="2147484220" r:id="rId2"/>
    <p:sldMasterId id="2147484233" r:id="rId3"/>
    <p:sldMasterId id="2147484247" r:id="rId4"/>
    <p:sldMasterId id="2147484259" r:id="rId5"/>
    <p:sldMasterId id="2147484275" r:id="rId6"/>
  </p:sldMasterIdLst>
  <p:notesMasterIdLst>
    <p:notesMasterId r:id="rId22"/>
  </p:notesMasterIdLst>
  <p:handoutMasterIdLst>
    <p:handoutMasterId r:id="rId23"/>
  </p:handoutMasterIdLst>
  <p:sldIdLst>
    <p:sldId id="645" r:id="rId7"/>
    <p:sldId id="639" r:id="rId8"/>
    <p:sldId id="583" r:id="rId9"/>
    <p:sldId id="638" r:id="rId10"/>
    <p:sldId id="644" r:id="rId11"/>
    <p:sldId id="584" r:id="rId12"/>
    <p:sldId id="646" r:id="rId13"/>
    <p:sldId id="589" r:id="rId14"/>
    <p:sldId id="647" r:id="rId15"/>
    <p:sldId id="648" r:id="rId16"/>
    <p:sldId id="652" r:id="rId17"/>
    <p:sldId id="653" r:id="rId18"/>
    <p:sldId id="654" r:id="rId19"/>
    <p:sldId id="643" r:id="rId20"/>
    <p:sldId id="381" r:id="rId21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9" userDrawn="1">
          <p15:clr>
            <a:srgbClr val="A4A3A4"/>
          </p15:clr>
        </p15:guide>
        <p15:guide id="2" pos="2122" userDrawn="1">
          <p15:clr>
            <a:srgbClr val="A4A3A4"/>
          </p15:clr>
        </p15:guide>
        <p15:guide id="3" orient="horz" pos="3107" userDrawn="1">
          <p15:clr>
            <a:srgbClr val="A4A3A4"/>
          </p15:clr>
        </p15:guide>
        <p15:guide id="4" pos="212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E89AD1-5446-DE85-F4F1-47F21E8F3B7E}" name="Yoon Ji Young" initials="YJY" userId="4e175dd4ba235a5d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hyosoo" initials="kh" lastIdx="1" clrIdx="0">
    <p:extLst>
      <p:ext uri="{19B8F6BF-5375-455C-9EA6-DF929625EA0E}">
        <p15:presenceInfo xmlns:p15="http://schemas.microsoft.com/office/powerpoint/2012/main" userId="9bb40c03ec7d06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00"/>
    <a:srgbClr val="A50021"/>
    <a:srgbClr val="FF5050"/>
    <a:srgbClr val="FF9966"/>
    <a:srgbClr val="FFFF66"/>
    <a:srgbClr val="3333CC"/>
    <a:srgbClr val="F3FCC8"/>
    <a:srgbClr val="00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6" autoAdjust="0"/>
    <p:restoredTop sz="95211" autoAdjust="0"/>
  </p:normalViewPr>
  <p:slideViewPr>
    <p:cSldViewPr>
      <p:cViewPr varScale="1">
        <p:scale>
          <a:sx n="115" d="100"/>
          <a:sy n="115" d="100"/>
        </p:scale>
        <p:origin x="1962" y="108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1950" y="-90"/>
      </p:cViewPr>
      <p:guideLst>
        <p:guide orient="horz" pos="3089"/>
        <p:guide pos="2122"/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554"/>
          </a:xfrm>
          <a:prstGeom prst="rect">
            <a:avLst/>
          </a:prstGeom>
        </p:spPr>
        <p:txBody>
          <a:bodyPr vert="horz" lIns="91117" tIns="45559" rIns="91117" bIns="45559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554"/>
          </a:xfrm>
          <a:prstGeom prst="rect">
            <a:avLst/>
          </a:prstGeom>
        </p:spPr>
        <p:txBody>
          <a:bodyPr vert="horz" lIns="91117" tIns="45559" rIns="91117" bIns="45559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25A4D8D-68F1-4B78-9288-1AA976E96282}" type="datetimeFigureOut">
              <a:rPr lang="ko-KR" altLang="en-US"/>
              <a:pPr>
                <a:defRPr/>
              </a:pPr>
              <a:t>2026-03-05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173"/>
            <a:ext cx="2919413" cy="493553"/>
          </a:xfrm>
          <a:prstGeom prst="rect">
            <a:avLst/>
          </a:prstGeom>
        </p:spPr>
        <p:txBody>
          <a:bodyPr vert="horz" lIns="91117" tIns="45559" rIns="91117" bIns="45559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173"/>
            <a:ext cx="2919412" cy="493553"/>
          </a:xfrm>
          <a:prstGeom prst="rect">
            <a:avLst/>
          </a:prstGeom>
        </p:spPr>
        <p:txBody>
          <a:bodyPr vert="horz" lIns="91117" tIns="45559" rIns="91117" bIns="45559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B301C24-3A6C-420A-AAAD-E21612D828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96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2" y="4686380"/>
            <a:ext cx="5389563" cy="444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173"/>
            <a:ext cx="2919413" cy="49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173"/>
            <a:ext cx="2919412" cy="49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17" tIns="45559" rIns="91117" bIns="4555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CD2A0C0-B899-4B08-995F-9A9948A7CAB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0153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fontAlgn="base" latinLnBrk="0"/>
            <a:endParaRPr lang="en-US" altLang="ko-KR" dirty="0" smtClean="0"/>
          </a:p>
        </p:txBody>
      </p:sp>
      <p:sp>
        <p:nvSpPr>
          <p:cNvPr id="22532" name="슬라이드 번호 개체 틀 3"/>
          <p:cNvSpPr txBox="1">
            <a:spLocks noGrp="1"/>
          </p:cNvSpPr>
          <p:nvPr/>
        </p:nvSpPr>
        <p:spPr bwMode="auto">
          <a:xfrm>
            <a:off x="3814627" y="9371413"/>
            <a:ext cx="2919565" cy="49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52" tIns="45376" rIns="90752" bIns="45376" anchor="b"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02E5DE8-1F27-4E96-A7A2-A73B2BE7AB29}" type="slidenum">
              <a:rPr lang="ko-KR" altLang="en-US" sz="1200">
                <a:solidFill>
                  <a:prstClr val="black"/>
                </a:solidFill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21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fontAlgn="base" latinLnBrk="0"/>
            <a:endParaRPr lang="en-US" altLang="ko-KR" dirty="0">
              <a:latin typeface="+mj-lt"/>
              <a:ea typeface="+mj-ea"/>
              <a:cs typeface="+mj-cs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382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364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8060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5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577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6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837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7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463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8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6925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9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66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10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987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11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0001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12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0912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13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379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defRPr lang="ko-KR" altLang="en-US"/>
            </a:pPr>
            <a:endParaRPr lang="en-US" altLang="ko-KR" dirty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2FCBC-6E61-40F5-A4CB-D84E50D3C662}" type="slidenum">
              <a:rPr lang="en-US" altLang="ko-KR" smtClean="0">
                <a:latin typeface="굴림" charset="-127"/>
                <a:ea typeface="굴림" charset="-127"/>
              </a:rPr>
              <a:pPr/>
              <a:t>14</a:t>
            </a:fld>
            <a:endParaRPr lang="en-US" altLang="ko-KR">
              <a:latin typeface="굴림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555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542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D2A0C0-B899-4B08-995F-9A9948A7CAB6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9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Picture 1026" descr="cover"/>
          <p:cNvPicPr>
            <a:picLocks noChangeAspect="1" noChangeArrowheads="1"/>
          </p:cNvPicPr>
          <p:nvPr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02" y="0"/>
            <a:ext cx="9153503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23483237-DD2C-4733-B4F2-882158DAA701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동대_PPT_표지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008063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429000"/>
            <a:ext cx="6400800" cy="576263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>
                <a:solidFill>
                  <a:schemeClr val="bg1"/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3370263"/>
            <a:ext cx="3143250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200" y="1285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319088"/>
            <a:ext cx="8382000" cy="6148387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</p:spTree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kern="1200">
                <a:solidFill>
                  <a:srgbClr val="1D528D"/>
                </a:solidFill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382000" cy="563562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1200">
                <a:solidFill>
                  <a:srgbClr val="1D528D"/>
                </a:solidFill>
                <a:latin typeface="굴림" pitchFamily="50" charset="-127"/>
                <a:ea typeface="굴림" pitchFamily="50" charset="-127"/>
                <a:cs typeface="+mn-cs"/>
              </a:rPr>
              <a:t>DONGGUK UNIVERSITY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cover"/>
          <p:cNvPicPr>
            <a:picLocks noChangeAspect="1" noChangeArrowheads="1"/>
          </p:cNvPicPr>
          <p:nvPr userDrawn="1"/>
        </p:nvPicPr>
        <p:blipFill>
          <a:blip r:embed="rId2" cstate="print"/>
          <a:srcRect b="59392"/>
          <a:stretch>
            <a:fillRect/>
          </a:stretch>
        </p:blipFill>
        <p:spPr bwMode="auto">
          <a:xfrm>
            <a:off x="-9525" y="0"/>
            <a:ext cx="91535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001A66A-0CB7-4B1D-A201-4A7E73F05D2E}" type="datetimeFigureOut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l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2026-03-05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D07EDF40-A87B-49E1-9312-15793348D873}" type="slidenum">
              <a:rPr kumimoji="1" lang="ko-KR" altLang="en-US" sz="1400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4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2714991"/>
            <a:ext cx="3733800" cy="414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S"/>
          <p:cNvPicPr>
            <a:picLocks noChangeAspect="1" noChangeArrowheads="1"/>
          </p:cNvPicPr>
          <p:nvPr userDrawn="1"/>
        </p:nvPicPr>
        <p:blipFill>
          <a:blip r:embed="rId2" cstate="print"/>
          <a:srcRect t="2" b="86852"/>
          <a:stretch>
            <a:fillRect/>
          </a:stretch>
        </p:blipFill>
        <p:spPr bwMode="auto">
          <a:xfrm>
            <a:off x="0" y="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066"/>
            <a:ext cx="8229600" cy="71596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315200" cy="715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cative logo"/>
          <p:cNvPicPr>
            <a:picLocks noChangeAspect="1" noChangeArrowheads="1"/>
          </p:cNvPicPr>
          <p:nvPr userDrawn="1"/>
        </p:nvPicPr>
        <p:blipFill>
          <a:blip r:embed="rId2" cstate="print"/>
          <a:srcRect l="71317" t="34869" r="14595" b="43018"/>
          <a:stretch>
            <a:fillRect/>
          </a:stretch>
        </p:blipFill>
        <p:spPr bwMode="auto">
          <a:xfrm>
            <a:off x="0" y="4876800"/>
            <a:ext cx="1785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482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1D528D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" descr="AS"/>
          <p:cNvPicPr>
            <a:picLocks noChangeAspect="1" noChangeArrowheads="1"/>
          </p:cNvPicPr>
          <p:nvPr userDrawn="1"/>
        </p:nvPicPr>
        <p:blipFill>
          <a:blip r:embed="rId2" cstate="print"/>
          <a:srcRect b="86852"/>
          <a:stretch>
            <a:fillRect/>
          </a:stretch>
        </p:blipFill>
        <p:spPr bwMode="auto">
          <a:xfrm>
            <a:off x="0" y="1"/>
            <a:ext cx="9144000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762" y="119040"/>
            <a:ext cx="6615130" cy="500058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215313" y="6502400"/>
            <a:ext cx="928687" cy="365125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FCBADC77-B742-4DB1-A4E0-25C4F6AF79A0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AE61-7361-4E5F-9281-AA1AFBFAE2E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30B8-C330-4BE6-B160-5A1F8FFB9BC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B676-483B-4AEA-AE35-A65879A115E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11523-DB49-47B9-86A7-0A5252C09122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E25F3-B78E-4FB5-A0BC-68AC9C4B47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E5763-EE5E-471B-87D7-60398518CB7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013E4-D496-4D7D-883C-8EADF18C5C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60B6-7C9B-42EB-80B2-85AE8074A44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D7B5-4915-4EC5-B55E-7613C65FC9C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C995B-FE73-42C4-981A-68C95D7B78CF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pt format"/>
          <p:cNvPicPr>
            <a:picLocks noChangeAspect="1" noChangeArrowheads="1"/>
          </p:cNvPicPr>
          <p:nvPr/>
        </p:nvPicPr>
        <p:blipFill>
          <a:blip r:embed="rId14" cstate="print"/>
          <a:srcRect l="44647" t="50934" r="42658" b="348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23483237-DD2C-4733-B4F2-882158DAA701}" type="slidenum">
              <a:rPr lang="ko-KR" altLang="en-US" kern="1200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12" name="Picture 2" descr="AS"/>
          <p:cNvPicPr>
            <a:picLocks noChangeAspect="1" noChangeArrowheads="1"/>
          </p:cNvPicPr>
          <p:nvPr/>
        </p:nvPicPr>
        <p:blipFill>
          <a:blip r:embed="rId15" cstate="print"/>
          <a:srcRect b="86852"/>
          <a:stretch>
            <a:fillRect/>
          </a:stretch>
        </p:blipFill>
        <p:spPr bwMode="auto">
          <a:xfrm>
            <a:off x="1" y="0"/>
            <a:ext cx="9144000" cy="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</p:sldLayoutIdLst>
  <p:transition>
    <p:split orient="vert"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5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"/>
          <p:cNvPicPr>
            <a:picLocks noChangeAspect="1" noChangeArrowheads="1"/>
          </p:cNvPicPr>
          <p:nvPr/>
        </p:nvPicPr>
        <p:blipFill>
          <a:blip r:embed="rId13" cstate="print"/>
          <a:srcRect b="86852"/>
          <a:stretch>
            <a:fillRect/>
          </a:stretch>
        </p:blipFill>
        <p:spPr bwMode="auto">
          <a:xfrm>
            <a:off x="0" y="123825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4" name="Rectangle 2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1200">
              <a:solidFill>
                <a:srgbClr val="1D528D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8256588" y="6516688"/>
            <a:ext cx="7540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50000"/>
              </a:spcBef>
              <a:spcAft>
                <a:spcPct val="0"/>
              </a:spcAft>
              <a:defRPr/>
            </a:pPr>
            <a:fld id="{A3B02359-9363-4D71-A743-257F28B966DB}" type="slidenum">
              <a:rPr lang="en-US" altLang="ko-KR" sz="1400" b="1" kern="1200">
                <a:solidFill>
                  <a:srgbClr val="000000"/>
                </a:solidFill>
                <a:latin typeface="Arial" pitchFamily="34" charset="0"/>
                <a:ea typeface="굴림" pitchFamily="50" charset="-127"/>
                <a:cs typeface="+mn-cs"/>
              </a:rPr>
              <a:pPr algn="ctr" rt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400" b="1" kern="1200">
              <a:solidFill>
                <a:srgbClr val="000000"/>
              </a:solidFill>
              <a:latin typeface="Arial" pitchFamily="34" charset="0"/>
              <a:ea typeface="굴림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>
    <p:split orient="vert"/>
  </p:transition>
  <p:hf sldNum="0" hdr="0" ftr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>
          <a:solidFill>
            <a:srgbClr val="404040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>
          <a:solidFill>
            <a:schemeClr val="bg1"/>
          </a:solidFill>
          <a:latin typeface="HY울릉도M" pitchFamily="18" charset="-127"/>
          <a:ea typeface="HY울릉도M" pitchFamily="18" charset="-127"/>
          <a:cs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kumimoji="1"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S"/>
          <p:cNvPicPr>
            <a:picLocks noChangeAspect="1" noChangeArrowheads="1"/>
          </p:cNvPicPr>
          <p:nvPr/>
        </p:nvPicPr>
        <p:blipFill>
          <a:blip r:embed="rId17" cstate="print"/>
          <a:srcRect b="89900"/>
          <a:stretch>
            <a:fillRect/>
          </a:stretch>
        </p:blipFill>
        <p:spPr bwMode="auto">
          <a:xfrm>
            <a:off x="0" y="0"/>
            <a:ext cx="9144000" cy="65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S"/>
          <p:cNvPicPr>
            <a:picLocks noChangeAspect="1" noChangeArrowheads="1"/>
          </p:cNvPicPr>
          <p:nvPr/>
        </p:nvPicPr>
        <p:blipFill>
          <a:blip r:embed="rId17" cstate="print"/>
          <a:srcRect t="9438" b="86852"/>
          <a:stretch>
            <a:fillRect/>
          </a:stretch>
        </p:blipFill>
        <p:spPr bwMode="auto">
          <a:xfrm>
            <a:off x="0" y="609600"/>
            <a:ext cx="91440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64889FC2-8507-4C37-B2FD-C7C7A66744D8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3/5/2026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E3A1616C-2386-4303-9BD5-F7E5A4A675F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  <p:sldLayoutId id="2147484274" r:id="rId15"/>
  </p:sldLayoutIdLst>
  <p:transition>
    <p:split orient="vert"/>
  </p:transition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9A7EA3-501D-427D-89A6-FCC717812CE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</p:sldLayoutIdLst>
  <p:transition>
    <p:split orient="vert"/>
  </p:transition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sca.dongguk.edu/article/notice2/detail/195011?article_seq=&amp;prt_seq=&amp;category_cd=&amp;searchCondition=TA.SUBJECT&amp;searchKeyword=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sca.dongguk.edu/article/notice2/lis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3568" y="2780928"/>
            <a:ext cx="7772400" cy="10080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文化艺术大学院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 </a:t>
            </a:r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新生</a:t>
            </a:r>
            <a:r>
              <a:rPr lang="en-US" altLang="zh-CN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中文课程</a:t>
            </a: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 </a:t>
            </a:r>
            <a:r>
              <a:rPr lang="ko-KR" altLang="en-US" sz="3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crosoft YaHei" panose="020B0503020204020204" pitchFamily="34" charset="-122"/>
              </a:rPr>
              <a:t>指南</a:t>
            </a:r>
            <a:endParaRPr lang="ko-KR" altLang="en-US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icrosoft YaHei" panose="020B0503020204020204" pitchFamily="34" charset="-122"/>
            </a:endParaRPr>
          </a:p>
        </p:txBody>
      </p:sp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699792" y="5157192"/>
            <a:ext cx="396044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688976">
              <a:lnSpc>
                <a:spcPct val="90000"/>
              </a:lnSpc>
              <a:defRPr lang="ko-KR" altLang="en-US"/>
            </a:pPr>
            <a:r>
              <a:rPr lang="en-US" altLang="ko-KR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2026. 03.03</a:t>
            </a:r>
          </a:p>
          <a:p>
            <a:pPr algn="ctr" defTabSz="688976">
              <a:lnSpc>
                <a:spcPct val="90000"/>
              </a:lnSpc>
              <a:defRPr lang="ko-KR" altLang="en-US"/>
            </a:pP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ctr" defTabSz="688976">
              <a:lnSpc>
                <a:spcPct val="90000"/>
              </a:lnSpc>
              <a:defRPr lang="ko-KR" altLang="en-US"/>
            </a:pPr>
            <a:r>
              <a:rPr lang="ko-KR" altLang="en-US" sz="24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文化艺术大学院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学士运营室</a:t>
            </a:r>
            <a:endParaRPr lang="ko-KR" altLang="en-US" sz="24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0390492"/>
      </p:ext>
    </p:extLst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1. </a:t>
            </a:r>
            <a:r>
              <a:rPr lang="ko-KR" altLang="en-US" sz="23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学科构成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2</a:t>
            </a:fld>
            <a:endParaRPr lang="ko-KR" altLang="en-US" dirty="0"/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>
          <a:xfrm>
            <a:off x="5343836" y="1189053"/>
            <a:ext cx="2011771" cy="8402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诗专业</a:t>
            </a: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小说专业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 eaLnBrk="1" hangingPunct="1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新媒体创作专业</a:t>
            </a:r>
          </a:p>
        </p:txBody>
      </p:sp>
      <p:sp>
        <p:nvSpPr>
          <p:cNvPr id="14" name="TextBox 28"/>
          <p:cNvSpPr txBox="1">
            <a:spLocks noChangeArrowheads="1"/>
          </p:cNvSpPr>
          <p:nvPr/>
        </p:nvSpPr>
        <p:spPr>
          <a:xfrm>
            <a:off x="6769054" y="2750195"/>
            <a:ext cx="1603079" cy="3416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戏剧艺术专业</a:t>
            </a:r>
            <a:endParaRPr lang="ko-KR" altLang="en-US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>
          <a:xfrm>
            <a:off x="496238" y="4255332"/>
            <a:ext cx="195668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 lang="ko-KR" altLang="en-US"/>
            </a:pPr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美术治疗专业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6174816" y="4434414"/>
            <a:ext cx="2409813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8976">
              <a:lnSpc>
                <a:spcPct val="90000"/>
              </a:lnSpc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佛教美术专业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韩国音乐专业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algn="r" defTabSz="688976">
              <a:lnSpc>
                <a:spcPct val="90000"/>
              </a:lnSpc>
              <a:defRPr lang="ko-KR" altLang="en-US"/>
            </a:pPr>
            <a:r>
              <a:rPr lang="ko-Kore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民画专业</a:t>
            </a:r>
            <a:endParaRPr lang="ko-KR" altLang="en-US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764882" y="5298529"/>
            <a:ext cx="25190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公演艺术经营专业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美术经营专业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defRPr lang="ko-KR" altLang="en-US"/>
            </a:pP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文化艺术产业管理专业</a:t>
            </a: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>
          <a:xfrm>
            <a:off x="272240" y="2090617"/>
            <a:ext cx="2302303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实用音乐专业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eaLnBrk="1" hangingPunct="1"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美容护理专业</a:t>
            </a:r>
          </a:p>
          <a:p>
            <a:pPr eaLnBrk="1" hangingPunct="1">
              <a:defRPr lang="ko-KR" altLang="en-US"/>
            </a:pP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全球音乐产业专业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cxnSp>
        <p:nvCxnSpPr>
          <p:cNvPr id="23" name="직선 연결선 18"/>
          <p:cNvCxnSpPr/>
          <p:nvPr/>
        </p:nvCxnSpPr>
        <p:spPr>
          <a:xfrm>
            <a:off x="4852558" y="2124374"/>
            <a:ext cx="2418269" cy="0"/>
          </a:xfrm>
          <a:prstGeom prst="line">
            <a:avLst/>
          </a:prstGeom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9"/>
          <p:cNvCxnSpPr/>
          <p:nvPr/>
        </p:nvCxnSpPr>
        <p:spPr>
          <a:xfrm>
            <a:off x="5805591" y="3136393"/>
            <a:ext cx="2418269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0"/>
          <p:cNvCxnSpPr/>
          <p:nvPr/>
        </p:nvCxnSpPr>
        <p:spPr>
          <a:xfrm>
            <a:off x="6016613" y="4309232"/>
            <a:ext cx="2418269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1"/>
          <p:cNvCxnSpPr/>
          <p:nvPr/>
        </p:nvCxnSpPr>
        <p:spPr>
          <a:xfrm>
            <a:off x="1577871" y="5298529"/>
            <a:ext cx="2418269" cy="0"/>
          </a:xfrm>
          <a:prstGeom prst="line">
            <a:avLst/>
          </a:prstGeom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2"/>
          <p:cNvCxnSpPr/>
          <p:nvPr/>
        </p:nvCxnSpPr>
        <p:spPr>
          <a:xfrm>
            <a:off x="555747" y="4639566"/>
            <a:ext cx="2418269" cy="0"/>
          </a:xfrm>
          <a:prstGeom prst="line">
            <a:avLst/>
          </a:prstGeom>
          <a:ln w="19050">
            <a:solidFill>
              <a:srgbClr val="99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3"/>
          <p:cNvCxnSpPr/>
          <p:nvPr/>
        </p:nvCxnSpPr>
        <p:spPr>
          <a:xfrm>
            <a:off x="297752" y="3093003"/>
            <a:ext cx="2418269" cy="0"/>
          </a:xfrm>
          <a:prstGeom prst="line">
            <a:avLst/>
          </a:prstGeom>
          <a:ln w="19050">
            <a:solidFill>
              <a:srgbClr val="CC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/>
          <p:cNvGrpSpPr/>
          <p:nvPr/>
        </p:nvGrpSpPr>
        <p:grpSpPr>
          <a:xfrm>
            <a:off x="2457148" y="1556792"/>
            <a:ext cx="3876242" cy="4016578"/>
            <a:chOff x="2914589" y="1703515"/>
            <a:chExt cx="3876242" cy="4016578"/>
          </a:xfrm>
        </p:grpSpPr>
        <p:sp>
          <p:nvSpPr>
            <p:cNvPr id="30" name="육각형 29"/>
            <p:cNvSpPr/>
            <p:nvPr/>
          </p:nvSpPr>
          <p:spPr>
            <a:xfrm>
              <a:off x="4019323" y="3014565"/>
              <a:ext cx="1666396" cy="14415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4740A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>
                <a:solidFill>
                  <a:schemeClr val="tx1"/>
                </a:solidFill>
                <a:latin typeface="Microsoft YaHei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95468" y="3253442"/>
              <a:ext cx="1114106" cy="96374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700" b="1" kern="1200" spc="-1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맑은 고딕"/>
                </a:rPr>
                <a:t>文化艺术</a:t>
              </a:r>
              <a:endParaRPr lang="en-US" altLang="zh-CN" sz="1700" b="1" kern="1200" spc="-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맑은 고딕"/>
              </a:endParaRPr>
            </a:p>
            <a:p>
              <a:pPr lvl="0" algn="ctr" defTabSz="732037" latinLnBrk="1">
                <a:spcBef>
                  <a:spcPct val="0"/>
                </a:spcBef>
                <a:spcAft>
                  <a:spcPct val="35000"/>
                </a:spcAft>
                <a:defRPr lang="ko-KR" altLang="en-US"/>
              </a:pPr>
              <a:r>
                <a:rPr lang="zh-CN" altLang="en-US" sz="1700" b="1" kern="1200" spc="-1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맑은 고딕"/>
                </a:rPr>
                <a:t>大学院</a:t>
              </a:r>
              <a:endParaRPr lang="ko-KR" altLang="en-US" sz="1700" b="1" kern="1200" spc="-100" dirty="0">
                <a:solidFill>
                  <a:schemeClr val="tx1"/>
                </a:solidFill>
                <a:latin typeface="Microsoft YaHei" panose="020B0503020204020204" pitchFamily="34" charset="-122"/>
                <a:ea typeface="맑은 고딕"/>
                <a:cs typeface="맑은 고딕"/>
              </a:endParaRPr>
            </a:p>
          </p:txBody>
        </p:sp>
        <p:sp>
          <p:nvSpPr>
            <p:cNvPr id="32" name="육각형 31"/>
            <p:cNvSpPr/>
            <p:nvPr/>
          </p:nvSpPr>
          <p:spPr>
            <a:xfrm>
              <a:off x="5073823" y="2277479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3" name="육각형 32"/>
            <p:cNvSpPr/>
            <p:nvPr/>
          </p:nvSpPr>
          <p:spPr>
            <a:xfrm>
              <a:off x="4172817" y="1703515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00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70431" y="1917619"/>
              <a:ext cx="9908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文艺创作学科</a:t>
              </a:r>
            </a:p>
          </p:txBody>
        </p:sp>
        <p:sp>
          <p:nvSpPr>
            <p:cNvPr id="35" name="육각형 34"/>
            <p:cNvSpPr/>
            <p:nvPr/>
          </p:nvSpPr>
          <p:spPr>
            <a:xfrm>
              <a:off x="5807596" y="329022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6" name="육각형 35"/>
            <p:cNvSpPr/>
            <p:nvPr/>
          </p:nvSpPr>
          <p:spPr>
            <a:xfrm>
              <a:off x="5425231" y="2430158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3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02362" y="2636901"/>
              <a:ext cx="962755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 err="1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戏剧艺术学科</a:t>
              </a:r>
              <a:endParaRPr lang="ko-KR" altLang="en-US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endParaRPr>
            </a:p>
          </p:txBody>
        </p:sp>
        <p:sp>
          <p:nvSpPr>
            <p:cNvPr id="38" name="육각형 37"/>
            <p:cNvSpPr/>
            <p:nvPr/>
          </p:nvSpPr>
          <p:spPr>
            <a:xfrm>
              <a:off x="5297870" y="4433431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39" name="육각형 38"/>
            <p:cNvSpPr/>
            <p:nvPr/>
          </p:nvSpPr>
          <p:spPr>
            <a:xfrm>
              <a:off x="5425231" y="3858654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bg1">
                <a:lumMod val="50000"/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51540" y="4054438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佛教艺术文化学科</a:t>
              </a:r>
            </a:p>
          </p:txBody>
        </p:sp>
        <p:sp>
          <p:nvSpPr>
            <p:cNvPr id="41" name="육각형 40"/>
            <p:cNvSpPr/>
            <p:nvPr/>
          </p:nvSpPr>
          <p:spPr>
            <a:xfrm>
              <a:off x="4033439" y="4552100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2" name="육각형 41"/>
            <p:cNvSpPr/>
            <p:nvPr/>
          </p:nvSpPr>
          <p:spPr>
            <a:xfrm>
              <a:off x="4172817" y="4538689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3366FF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58804" y="4781537"/>
              <a:ext cx="1139291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艺术经营学科</a:t>
              </a:r>
            </a:p>
          </p:txBody>
        </p:sp>
        <p:sp>
          <p:nvSpPr>
            <p:cNvPr id="44" name="육각형 43"/>
            <p:cNvSpPr/>
            <p:nvPr/>
          </p:nvSpPr>
          <p:spPr>
            <a:xfrm>
              <a:off x="3287650" y="3539758"/>
              <a:ext cx="628726" cy="541731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accent6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rgbClr r="0" g="0" b="0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5" name="육각형 44"/>
            <p:cNvSpPr/>
            <p:nvPr/>
          </p:nvSpPr>
          <p:spPr>
            <a:xfrm>
              <a:off x="2914589" y="3859467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4">
                <a:alpha val="29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61489" y="4054814"/>
              <a:ext cx="1051860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1590" tIns="21590" rIns="21590" bIns="21590" anchor="ctr" anchorCtr="0">
              <a:noAutofit/>
            </a:bodyPr>
            <a:lstStyle/>
            <a:p>
              <a:pPr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艺术治疗学科</a:t>
              </a:r>
            </a:p>
          </p:txBody>
        </p:sp>
        <p:sp>
          <p:nvSpPr>
            <p:cNvPr id="47" name="육각형 46"/>
            <p:cNvSpPr/>
            <p:nvPr/>
          </p:nvSpPr>
          <p:spPr>
            <a:xfrm>
              <a:off x="2914589" y="2428533"/>
              <a:ext cx="1365600" cy="1181404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FF00">
                <a:alpha val="29000"/>
              </a:srgb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ko-KR" altLang="en-US">
                <a:latin typeface="Microsoft YaHei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43342" y="2630035"/>
              <a:ext cx="1048147" cy="789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20319" tIns="20319" rIns="20319" bIns="20319" anchor="ctr" anchorCtr="0">
              <a:noAutofit/>
            </a:bodyPr>
            <a:lstStyle/>
            <a:p>
              <a:pPr lvl="0" algn="ctr" defTabSz="688976">
                <a:lnSpc>
                  <a:spcPct val="90000"/>
                </a:lnSpc>
                <a:defRPr lang="ko-KR" altLang="en-US"/>
              </a:pPr>
              <a:r>
                <a:rPr lang="ko-KR" altLang="en-US" dirty="0">
                  <a:solidFill>
                    <a:schemeClr val="tx1"/>
                  </a:solidFill>
                  <a:latin typeface="Microsoft YaHei" panose="020B0503020204020204" pitchFamily="34" charset="-122"/>
                  <a:ea typeface="함초롬돋움" panose="020B0604000101010101" pitchFamily="50" charset="-127"/>
                  <a:cs typeface="함초롬돋움" panose="020B0604000101010101" pitchFamily="50" charset="-127"/>
                </a:rPr>
                <a:t>实用艺术学科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6616382"/>
      </p:ext>
    </p:extLst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3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457200" y="1124744"/>
            <a:ext cx="8579296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zh-CN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注册</a:t>
            </a: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</a:t>
            </a:r>
            <a:r>
              <a:rPr lang="ko-KR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年限</a:t>
            </a:r>
            <a:endParaRPr lang="ko-KR" altLang="en-US" sz="2400" b="1" dirty="0">
              <a:solidFill>
                <a:srgbClr val="0070C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(1) 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中文课程 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最少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年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个月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，包含暑季学期）</a:t>
            </a:r>
            <a:endParaRPr lang="en-US" altLang="ko-KR" sz="20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1900" dirty="0">
              <a:solidFill>
                <a:srgbClr val="898989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1900" dirty="0">
              <a:solidFill>
                <a:srgbClr val="898989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ko-KR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</a:t>
            </a:r>
            <a:endParaRPr lang="ko-KR" altLang="en-US" sz="2400" b="1" dirty="0">
              <a:solidFill>
                <a:srgbClr val="0070C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2000" dirty="0">
                <a:solidFill>
                  <a:srgbClr val="898989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本学期课程期间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2026. 03. 03.(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二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~ 2026. 06. 15.(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一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/ 15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因公休日造成休讲的需进行补讲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(2)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课程周日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b="1" dirty="0">
                <a:solidFill>
                  <a:schemeClr val="accent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周一</a:t>
            </a:r>
            <a:r>
              <a:rPr lang="en-US" altLang="ko-KR" sz="1900" b="1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 </a:t>
            </a:r>
            <a:r>
              <a:rPr lang="ko-KR" altLang="en-US" sz="1900" b="1" dirty="0">
                <a:solidFill>
                  <a:schemeClr val="accent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周二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endParaRPr lang="en-US" altLang="ko-KR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课程</a:t>
            </a:r>
            <a:r>
              <a:rPr lang="zh-CN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授课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语言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中文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8640692"/>
      </p:ext>
    </p:extLst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4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(4)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(5)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学费</a:t>
            </a: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: 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入学费 </a:t>
            </a:r>
            <a:r>
              <a:rPr lang="zh-CN" altLang="en-US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₩</a:t>
            </a: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1,021,000</a:t>
            </a:r>
            <a:endParaRPr lang="en-US" altLang="zh-CN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	        </a:t>
            </a:r>
            <a:r>
              <a:rPr lang="zh-CN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  费 </a:t>
            </a:r>
            <a:r>
              <a:rPr lang="zh-CN" altLang="en-US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₩ </a:t>
            </a:r>
            <a:r>
              <a:rPr lang="en-US" altLang="zh-CN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</a:t>
            </a:r>
            <a:r>
              <a:rPr lang="en-US" altLang="zh-CN" sz="1900" dirty="0">
                <a:effectLst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,398,000</a:t>
            </a:r>
            <a:endParaRPr lang="zh-CN" altLang="en-US" sz="1900" dirty="0">
              <a:effectLst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pSp>
        <p:nvGrpSpPr>
          <p:cNvPr id="7" name="그룹 8"/>
          <p:cNvGrpSpPr/>
          <p:nvPr/>
        </p:nvGrpSpPr>
        <p:grpSpPr>
          <a:xfrm>
            <a:off x="971600" y="2204864"/>
            <a:ext cx="5894387" cy="1080120"/>
            <a:chOff x="1287463" y="4108450"/>
            <a:chExt cx="5894387" cy="1355725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>
            <a:xfrm>
              <a:off x="3160713" y="4121150"/>
              <a:ext cx="4021137" cy="566738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15:30 ~ 16:50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>
            <a:xfrm>
              <a:off x="3195638" y="4926013"/>
              <a:ext cx="3986212" cy="538162"/>
            </a:xfrm>
            <a:prstGeom prst="roundRect">
              <a:avLst>
                <a:gd name="adj" fmla="val 16667"/>
              </a:avLst>
            </a:prstGeom>
            <a:solidFill>
              <a:srgbClr val="EAD0B6">
                <a:alpha val="70000"/>
              </a:srgbClr>
            </a:solidFill>
            <a:ln w="9525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17:00 ~ 18:20 (80</a:t>
              </a:r>
              <a:r>
                <a:rPr lang="ko-KR" altLang="en-US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分钟</a:t>
              </a:r>
              <a:r>
                <a:rPr lang="en-US" altLang="ko-KR" dirty="0">
                  <a:solidFill>
                    <a:schemeClr val="tx2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dirty="0">
                <a:solidFill>
                  <a:schemeClr val="tx2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>
            <a:xfrm>
              <a:off x="1287463" y="4108450"/>
              <a:ext cx="2454275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1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7.5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8.5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>
            <a:xfrm>
              <a:off x="1287464" y="4895850"/>
              <a:ext cx="2462212" cy="566738"/>
            </a:xfrm>
            <a:prstGeom prst="homePlate">
              <a:avLst>
                <a:gd name="adj" fmla="val 108263"/>
              </a:avLst>
            </a:prstGeom>
            <a:solidFill>
              <a:schemeClr val="tx2">
                <a:alpha val="80000"/>
              </a:schemeClr>
            </a:solidFill>
            <a:ln w="9525">
              <a:solidFill>
                <a:schemeClr val="bg1"/>
              </a:solidFill>
              <a:miter/>
            </a:ln>
          </p:spPr>
          <p:txBody>
            <a:bodyPr wrap="none" anchor="ctr"/>
            <a:lstStyle/>
            <a:p>
              <a:pPr algn="ctr">
                <a:defRPr lang="ko-KR" altLang="en-US"/>
              </a:pP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2</a:t>
              </a:r>
              <a:r>
                <a:rPr lang="ko-KR" altLang="en-US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课时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(9.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~10.</a:t>
              </a:r>
              <a:r>
                <a:rPr lang="en-US" altLang="zh-CN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0</a:t>
              </a:r>
              <a:r>
                <a:rPr lang="en-US" altLang="ko-KR" b="1" dirty="0">
                  <a:solidFill>
                    <a:schemeClr val="bg1"/>
                  </a:solidFill>
                  <a:latin typeface="맑은 고딕"/>
                  <a:ea typeface="맑은 고딕"/>
                  <a:cs typeface="맑은 고딕"/>
                </a:rPr>
                <a:t>)</a:t>
              </a:r>
              <a:endParaRPr lang="ko-KR" altLang="en-US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811442"/>
      </p:ext>
    </p:extLst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2. </a:t>
            </a:r>
            <a:r>
              <a:rPr lang="ko-KR" altLang="en-US" sz="23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在学年限及课程时间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5</a:t>
            </a:fld>
            <a:endParaRPr lang="ko-KR" altLang="en-US" dirty="0"/>
          </a:p>
        </p:txBody>
      </p:sp>
      <p:sp>
        <p:nvSpPr>
          <p:cNvPr id="49" name="Rectangle 21"/>
          <p:cNvSpPr txBox="1">
            <a:spLocks noChangeArrowheads="1"/>
          </p:cNvSpPr>
          <p:nvPr/>
        </p:nvSpPr>
        <p:spPr>
          <a:xfrm>
            <a:off x="169166" y="898550"/>
            <a:ext cx="8579296" cy="518457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(6) </a:t>
            </a: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课程时间表</a:t>
            </a:r>
            <a:endParaRPr lang="en-US" altLang="ko-KR" sz="19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  </a:t>
            </a:r>
            <a:r>
              <a:rPr lang="ko-KR" altLang="en-US" sz="15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◆ 艺术经营学科</a:t>
            </a:r>
            <a:r>
              <a:rPr lang="zh-CN" altLang="en-US" sz="15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文化艺术产业管理（中文）</a:t>
            </a:r>
            <a:r>
              <a:rPr lang="ko-KR" altLang="en-US" sz="15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</a:t>
            </a:r>
            <a:endParaRPr lang="ko-KR" altLang="en-US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57D870-0AA1-49BC-8DD0-5DAA92FD0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623789"/>
            <a:ext cx="6624736" cy="46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12483"/>
      </p:ext>
    </p:extLst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3. 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选课</a:t>
            </a: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6</a:t>
            </a:fld>
            <a:endParaRPr lang="ko-KR" altLang="en-US" dirty="0"/>
          </a:p>
        </p:txBody>
      </p:sp>
      <p:sp>
        <p:nvSpPr>
          <p:cNvPr id="10" name="TextBox 12"/>
          <p:cNvSpPr txBox="1"/>
          <p:nvPr/>
        </p:nvSpPr>
        <p:spPr>
          <a:xfrm>
            <a:off x="375816" y="949363"/>
            <a:ext cx="8657579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选课</a:t>
            </a:r>
            <a:endParaRPr lang="ko-KR" altLang="en-US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(1) </a:t>
            </a:r>
            <a:r>
              <a:rPr lang="ko-Kore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新生选课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/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申请时间</a:t>
            </a:r>
            <a:r>
              <a:rPr lang="ko-KR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 2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23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周一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10:00 ~ 2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27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周五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23:59</a:t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修正时间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:  3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周二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~ 3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en-US" altLang="zh-CN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周五</a:t>
            </a: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b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b="1" dirty="0">
                <a:solidFill>
                  <a:schemeClr val="accent3">
                    <a:lumMod val="7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选课方法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맑은 고딕"/>
              </a:rPr>
              <a:t> </a:t>
            </a:r>
            <a:r>
              <a:rPr lang="en-US" altLang="ko-KR" b="1" dirty="0" err="1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Ndrims</a:t>
            </a:r>
            <a:r>
              <a:rPr lang="en-US" altLang="ko-KR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→ 대학원</a:t>
            </a:r>
            <a:r>
              <a:rPr lang="en-US" altLang="ko-KR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→ 수업</a:t>
            </a:r>
            <a:r>
              <a:rPr lang="en-US" altLang="ko-KR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수강→ 수강신청 </a:t>
            </a:r>
            <a:endParaRPr lang="en-US" altLang="ko-KR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           </a:t>
            </a:r>
            <a:r>
              <a:rPr lang="en-US" altLang="ko-KR" b="1" dirty="0" err="1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Ndrims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→大学院 → </a:t>
            </a:r>
            <a:r>
              <a:rPr lang="zh-CN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授课</a:t>
            </a:r>
            <a:r>
              <a:rPr lang="en-US" altLang="zh-CN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zh-CN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听课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→选课申请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ko-KR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*请参考官网的指导手册 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链接 </a:t>
            </a:r>
            <a:r>
              <a:rPr lang="ko-KR" altLang="en-US" sz="1500" dirty="0">
                <a:latin typeface="Microsoft YaHei" panose="020B0503020204020204" pitchFamily="34" charset="-122"/>
                <a:hlinkClick r:id="rId3"/>
              </a:rPr>
              <a:t>동국대학교 문화예술대학원 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&gt; </a:t>
            </a:r>
            <a:r>
              <a:rPr lang="ko-KR" altLang="en-US" sz="1500" dirty="0">
                <a:latin typeface="Microsoft YaHei" panose="020B0503020204020204" pitchFamily="34" charset="-122"/>
                <a:hlinkClick r:id="rId3"/>
              </a:rPr>
              <a:t>공지사항 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&gt; </a:t>
            </a:r>
            <a:r>
              <a:rPr lang="ko-KR" altLang="en-US" sz="1500" dirty="0">
                <a:latin typeface="Microsoft YaHei" panose="020B0503020204020204" pitchFamily="34" charset="-122"/>
                <a:hlinkClick r:id="rId3"/>
              </a:rPr>
              <a:t>공지사항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(</a:t>
            </a:r>
            <a:r>
              <a:rPr lang="ko-KR" altLang="en-US" sz="1500" dirty="0">
                <a:latin typeface="Microsoft YaHei" panose="020B0503020204020204" pitchFamily="34" charset="-122"/>
                <a:hlinkClick r:id="rId3"/>
              </a:rPr>
              <a:t>中文课程</a:t>
            </a:r>
            <a:r>
              <a:rPr lang="en-US" altLang="ko-KR" sz="150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3"/>
              </a:rPr>
              <a:t>)</a:t>
            </a:r>
            <a:endParaRPr lang="en-US" altLang="ko-KR" sz="15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ko-KR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选修学分</a:t>
            </a:r>
            <a:endParaRPr lang="ko-KR" altLang="en-US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(1) 1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~ 3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8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*4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共取得</a:t>
            </a:r>
            <a:r>
              <a:rPr lang="en-US" altLang="ko-KR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24</a:t>
            </a:r>
            <a:r>
              <a:rPr lang="ko-KR" altLang="en-US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 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(2) 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夏季季节学期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</a:t>
            </a:r>
            <a:r>
              <a:rPr lang="ko-KR" altLang="en-US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*3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科目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 </a:t>
            </a: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(3) 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总学分 </a:t>
            </a: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30</a:t>
            </a:r>
            <a:r>
              <a:rPr lang="ko-KR" altLang="en-US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zh-CN" altLang="en-US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出勤</a:t>
            </a:r>
            <a:endParaRPr lang="en-US" altLang="zh-CN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defRPr lang="ko-KR" altLang="en-US"/>
            </a:pP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迟到算一次缺席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；</a:t>
            </a: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次以上（含</a:t>
            </a: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次）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缺席时，该科目成绩将不合格处理                         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  <p:sp>
        <p:nvSpPr>
          <p:cNvPr id="6" name="위쪽 화살표 5"/>
          <p:cNvSpPr/>
          <p:nvPr/>
        </p:nvSpPr>
        <p:spPr>
          <a:xfrm rot="19409559">
            <a:off x="8712463" y="3709509"/>
            <a:ext cx="288032" cy="216024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76872"/>
      </p:ext>
    </p:ext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毕业方式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762" y="1268760"/>
            <a:ext cx="8676456" cy="4085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学分毕业</a:t>
            </a:r>
            <a:endParaRPr lang="en-US" altLang="ko-KR" sz="19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(1)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履修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(2)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综合考试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科目合格 （中文，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60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分以上）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(3)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外语考试免试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条件（以下两种方式其中一种达成即可）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最近两年之内</a:t>
            </a:r>
            <a:r>
              <a:rPr lang="en-US" altLang="ko-KR" sz="19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Topik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考试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级获得者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-</a:t>
            </a:r>
            <a:r>
              <a:rPr lang="ko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韩语相关指定课程</a:t>
            </a:r>
            <a:r>
              <a:rPr lang="ko-Kore-KR" altLang="en-US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已修后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，最少一门课程获得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B+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以上的成绩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zh-CN" sz="17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</a:t>
            </a:r>
            <a:r>
              <a:rPr lang="zh-CN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请注意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</a:t>
            </a:r>
            <a:r>
              <a:rPr lang="zh-CN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无论是否有韩语成绩，韩语课程是每学期必修的课程</a:t>
            </a:r>
            <a:endParaRPr lang="en-US" altLang="ko-KR" sz="1700" b="1" dirty="0">
              <a:solidFill>
                <a:schemeClr val="accent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(4)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在学</a:t>
            </a:r>
            <a:r>
              <a:rPr lang="zh-CN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期间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取得 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共</a:t>
            </a:r>
            <a:r>
              <a:rPr lang="en-US" altLang="ko-KR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30</a:t>
            </a:r>
            <a:r>
              <a:rPr lang="ko-KR" altLang="en-US" sz="2400" b="1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学分</a:t>
            </a:r>
            <a:endParaRPr lang="en-US" altLang="ko-KR" sz="24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defRPr lang="ko-KR" altLang="en-US"/>
            </a:pPr>
            <a:r>
              <a:rPr lang="zh-CN" altLang="en-US" sz="15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</a:t>
            </a:r>
            <a:r>
              <a:rPr lang="en-US" altLang="zh-CN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</a:t>
            </a:r>
            <a:r>
              <a:rPr lang="ko-KR" altLang="en-US" sz="1700" b="1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不可选别的专业的课程</a:t>
            </a:r>
            <a:endParaRPr lang="en-US" altLang="ko-KR" sz="1700" b="1" dirty="0">
              <a:solidFill>
                <a:schemeClr val="accent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9012549"/>
      </p:ext>
    </p:ext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5. </a:t>
            </a:r>
            <a:r>
              <a:rPr lang="ko-KR" altLang="en-US" sz="2300" b="1" dirty="0" err="1"/>
              <a:t>综合考试</a:t>
            </a:r>
            <a:endParaRPr lang="ko-KR" altLang="en-US" sz="2300" b="1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762" y="980728"/>
            <a:ext cx="8758238" cy="46085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应试资格</a:t>
            </a:r>
            <a:r>
              <a:rPr lang="ko-KR" altLang="en-US" sz="20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登录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学期以上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及已修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12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学分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的在学生</a:t>
            </a:r>
            <a:endParaRPr lang="en-US" altLang="ko-KR" sz="20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20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考试科目 </a:t>
            </a:r>
            <a:r>
              <a:rPr lang="en-US" altLang="ko-KR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(* 2</a:t>
            </a:r>
            <a:r>
              <a:rPr lang="ko-KR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门</a:t>
            </a:r>
            <a:r>
              <a:rPr lang="zh-CN" altLang="en-US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专业课程，考试科目可能发生改变，请及时确认公告</a:t>
            </a:r>
            <a:r>
              <a:rPr lang="en-US" altLang="ko-KR" sz="1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endParaRPr lang="ko-KR" altLang="en-US" sz="20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en-US" altLang="ko-KR" sz="2000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考试时期 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月，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10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月内 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考试日期日后通知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20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D. 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合格标准 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20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每门科目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r>
              <a:rPr lang="ko-KR" altLang="en-US" sz="20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得分</a:t>
            </a:r>
            <a:r>
              <a:rPr lang="en-US" altLang="ko-KR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60</a:t>
            </a:r>
            <a:r>
              <a:rPr lang="ko-KR" altLang="en-US" sz="20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分以上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（满分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100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分）</a:t>
            </a:r>
            <a:endParaRPr lang="ko-KR" altLang="en-US" sz="20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246939"/>
              </p:ext>
            </p:extLst>
          </p:nvPr>
        </p:nvGraphicFramePr>
        <p:xfrm>
          <a:off x="683568" y="2204864"/>
          <a:ext cx="7435203" cy="1703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154">
                  <a:extLst>
                    <a:ext uri="{9D8B030D-6E8A-4147-A177-3AD203B41FA5}">
                      <a16:colId xmlns:a16="http://schemas.microsoft.com/office/drawing/2014/main" val="2905117429"/>
                    </a:ext>
                  </a:extLst>
                </a:gridCol>
                <a:gridCol w="2293839">
                  <a:extLst>
                    <a:ext uri="{9D8B030D-6E8A-4147-A177-3AD203B41FA5}">
                      <a16:colId xmlns:a16="http://schemas.microsoft.com/office/drawing/2014/main" val="2127924514"/>
                    </a:ext>
                  </a:extLst>
                </a:gridCol>
                <a:gridCol w="3401210">
                  <a:extLst>
                    <a:ext uri="{9D8B030D-6E8A-4147-A177-3AD203B41FA5}">
                      <a16:colId xmlns:a16="http://schemas.microsoft.com/office/drawing/2014/main" val="204201758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学科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专业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指定科目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78422"/>
                  </a:ext>
                </a:extLst>
              </a:tr>
              <a:tr h="1229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艺术经营</a:t>
                      </a:r>
                      <a:endParaRPr lang="ko-KR" altLang="en-US" b="1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文化艺术产业管理</a:t>
                      </a:r>
                      <a:endParaRPr lang="ko-KR" altLang="en-US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        </a:t>
                      </a:r>
                      <a:r>
                        <a:rPr lang="zh-CN" altLang="en-US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公演艺术与经营</a:t>
                      </a:r>
                      <a:r>
                        <a:rPr lang="en-US" altLang="zh-CN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1,2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        </a:t>
                      </a:r>
                      <a:r>
                        <a:rPr lang="ko-KR" altLang="en-US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文化经济学研究</a:t>
                      </a:r>
                      <a:endParaRPr lang="en-US" altLang="ko-KR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zh-CN" altLang="en-US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        西洋音乐史研究</a:t>
                      </a:r>
                      <a:endParaRPr lang="en-US" altLang="ko-KR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65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174867"/>
      </p:ext>
    </p:extLst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学籍变动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93150" y="1065973"/>
            <a:ext cx="8757699" cy="554461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休学及复学</a:t>
            </a:r>
            <a:endParaRPr lang="ko-KR" altLang="en-US" sz="20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每学期通过学校官网公告，由学生本人通过</a:t>
            </a:r>
            <a:r>
              <a:rPr lang="en-US" altLang="zh-CN" sz="19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n</a:t>
            </a:r>
            <a:r>
              <a:rPr lang="en-US" altLang="ko-KR" sz="19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DRIMS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进行申请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在学中可休学期限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共</a:t>
            </a:r>
            <a:r>
              <a:rPr lang="en-US" altLang="zh-CN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4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学期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（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其他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创业、疾病、怀孕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生育、育儿休学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ko-KR" altLang="en-US" sz="1900" b="1" u="sng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休学期满后如不复学或申请延长休学时间，将进行未登陆开除处理</a:t>
            </a:r>
            <a:endParaRPr lang="en-US" altLang="ko-KR" sz="1900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zh-CN" altLang="en-US" sz="19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*夏季学期不可休</a:t>
            </a:r>
            <a:r>
              <a:rPr lang="en-US" altLang="zh-CN" sz="19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zh-CN" altLang="en-US" sz="19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复学</a:t>
            </a:r>
            <a:endParaRPr lang="ko-KR" altLang="en-US" b="1" dirty="0">
              <a:solidFill>
                <a:srgbClr val="FF0000"/>
              </a:solidFill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endParaRPr lang="ko-KR" altLang="en-US" sz="15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再入学</a:t>
            </a:r>
            <a:endParaRPr lang="ko-KR" altLang="en-US" sz="20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ko-KR" altLang="en-US" sz="20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被开除者希望再入学时</a:t>
            </a:r>
            <a: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ko-KR" altLang="en-US" sz="20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20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仅限未登陆除籍者、退学申请者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,</a:t>
            </a:r>
            <a:r>
              <a:rPr lang="ko-KR" altLang="en-US" sz="20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因警告被除籍的情况除外</a:t>
            </a:r>
            <a:r>
              <a:rPr lang="en-US" altLang="ko-KR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 marL="533400" indent="-533400">
              <a:lnSpc>
                <a:spcPct val="12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20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必须填写再入学志愿书，并得到指导教授及研究生院院长的许可</a:t>
            </a:r>
            <a:endParaRPr lang="en-US" altLang="ko-KR" sz="15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533400" indent="-533400">
              <a:lnSpc>
                <a:spcPct val="150000"/>
              </a:lnSpc>
              <a:spcBef>
                <a:spcPct val="20000"/>
              </a:spcBef>
              <a:buFont typeface="Wingdings"/>
              <a:buNone/>
              <a:defRPr lang="ko-KR" altLang="en-US"/>
            </a:pP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※ 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文化艺术</a:t>
            </a:r>
            <a:r>
              <a:rPr lang="zh-CN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大学院的各种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学务</a:t>
            </a:r>
            <a:r>
              <a:rPr lang="zh-CN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相关通知都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将会在</a:t>
            </a:r>
            <a:r>
              <a:rPr lang="zh-CN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大学院网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  <a:hlinkClick r:id="rId3"/>
              </a:rPr>
              <a:t>页上进行</a:t>
            </a:r>
            <a:r>
              <a:rPr lang="zh-CN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  <a:hlinkClick r:id="rId3"/>
              </a:rPr>
              <a:t>公告</a:t>
            </a:r>
            <a:endParaRPr lang="ko-KR" altLang="en-US" sz="20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8" name="위쪽 화살표 7"/>
          <p:cNvSpPr/>
          <p:nvPr/>
        </p:nvSpPr>
        <p:spPr>
          <a:xfrm rot="19409559">
            <a:off x="8280409" y="6013765"/>
            <a:ext cx="288032" cy="216024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158540"/>
      </p:ext>
    </p:extLst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84485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8.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学生证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证明书</a:t>
            </a:r>
            <a:r>
              <a:rPr lang="ko-KR" altLang="en-US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2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停车券</a:t>
            </a:r>
            <a:endParaRPr lang="ko-KR" altLang="en-US" sz="2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10</a:t>
            </a:fld>
            <a:endParaRPr lang="ko-KR" altLang="en-US" dirty="0"/>
          </a:p>
        </p:txBody>
      </p:sp>
      <p:sp>
        <p:nvSpPr>
          <p:cNvPr id="5" name="TextBox 10"/>
          <p:cNvSpPr txBox="1"/>
          <p:nvPr/>
        </p:nvSpPr>
        <p:spPr>
          <a:xfrm>
            <a:off x="385762" y="891175"/>
            <a:ext cx="8758238" cy="5281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A.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学生证发放</a:t>
            </a:r>
            <a:endParaRPr lang="ko-KR" altLang="en-US" sz="20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新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生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教务运营室统一发放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补发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学生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CS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中心发放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（补发费用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5,000</a:t>
            </a:r>
            <a:r>
              <a:rPr lang="zh-CN" altLang="en-US" sz="19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韩币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 lvl="0">
              <a:lnSpc>
                <a:spcPct val="120000"/>
              </a:lnSpc>
              <a:defRPr lang="ko-KR" altLang="en-US"/>
            </a:pPr>
            <a:endParaRPr lang="en-US" altLang="ko-KR" sz="1900" b="1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zh-CN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B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各种证明书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可在</a:t>
            </a:r>
            <a:r>
              <a:rPr lang="zh-CN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学校网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页线上开证明</a:t>
            </a: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  <a:endParaRPr lang="en-US" altLang="ko-KR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校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内</a:t>
            </a:r>
            <a:r>
              <a:rPr lang="ko-KR" altLang="en-US" sz="19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文化馆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</a:t>
            </a:r>
            <a:r>
              <a:rPr lang="zh-CN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证明书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自动</a:t>
            </a:r>
            <a:r>
              <a:rPr lang="zh-CN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打印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机或学生</a:t>
            </a:r>
            <a:r>
              <a:rPr lang="en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CS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中心（位置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本馆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线上开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证明</a:t>
            </a:r>
            <a:r>
              <a:rPr lang="ko-KR" altLang="en-US" sz="19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en-US" altLang="ko-KR" b="1" u="sng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https://unc.doculink.co.kr/index/choice.do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- </a:t>
            </a:r>
            <a:r>
              <a:rPr lang="en-US" altLang="ko-KR" sz="1900" b="0" spc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FAX</a:t>
            </a:r>
            <a:r>
              <a:rPr lang="ko-Kore-KR" altLang="en-US" sz="1900" spc="1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民愿</a:t>
            </a:r>
            <a:r>
              <a:rPr lang="ko-KR" altLang="en-US" sz="1900" dirty="0">
                <a:solidFill>
                  <a:schemeClr val="tx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: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全国市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郡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·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区厅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，居民中心</a:t>
            </a:r>
            <a:endParaRPr lang="ko-KR" altLang="en-US" sz="19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C. 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定期停车券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2000" b="1" dirty="0" err="1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车辆登记</a:t>
            </a:r>
            <a:r>
              <a:rPr lang="ko-KR" altLang="en-US" sz="2000" b="1" dirty="0">
                <a:solidFill>
                  <a:schemeClr val="tx2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) 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提交文件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本人车辆登记证复印件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1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份</a:t>
            </a:r>
            <a:endParaRPr lang="ko-KR" altLang="en-US" sz="1200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金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额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月使用费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20000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韩元（特殊大学院研究生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   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申请地点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zh-CN" altLang="en-US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访问经营馆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楼停车管理室或线上申请</a:t>
            </a:r>
            <a:endParaRPr lang="en-US" altLang="ko-KR" sz="1900" dirty="0"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                            (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在线申请途径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官网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学事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生活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/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奖学金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生活中心</a:t>
            </a:r>
            <a:r>
              <a:rPr lang="en-US" altLang="ko-KR" sz="12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&gt;</a:t>
            </a:r>
            <a:r>
              <a:rPr lang="ko-KR" altLang="en-US" sz="12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停车指南</a:t>
            </a:r>
            <a:r>
              <a:rPr lang="ko-KR" altLang="en-US" sz="12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）</a:t>
            </a:r>
          </a:p>
          <a:p>
            <a:pPr>
              <a:lnSpc>
                <a:spcPct val="120000"/>
              </a:lnSpc>
              <a:defRPr lang="ko-KR" altLang="en-US"/>
            </a:pP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  - 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每月缴纳</a:t>
            </a:r>
            <a:r>
              <a:rPr lang="en-US" altLang="ko-KR" sz="19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20000</a:t>
            </a:r>
            <a:r>
              <a:rPr lang="ko-KR" altLang="en-US" sz="1900" dirty="0" err="1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韩元延长使用期限</a:t>
            </a:r>
            <a:r>
              <a:rPr lang="ko-KR" altLang="en-US" sz="1900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900" b="1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</a:t>
            </a:r>
            <a:r>
              <a:rPr lang="ko-KR" altLang="en-US" sz="1900" b="1" dirty="0" err="1">
                <a:solidFill>
                  <a:schemeClr val="accent1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向停车管理室或正门结算所缴纳</a:t>
            </a:r>
            <a:r>
              <a:rPr lang="en-US" altLang="ko-KR" sz="1900" b="1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0416891"/>
      </p:ext>
    </p:ext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Cultural Activity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08150" y="1309205"/>
            <a:ext cx="5161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Both"/>
            </a:pP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校内话剧观赏</a:t>
            </a:r>
            <a:endParaRPr lang="en-US" altLang="ko-KR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温泉旅馆</a:t>
            </a:r>
            <a:r>
              <a:rPr lang="en-US" altLang="zh-CN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场所：李海浪艺术剧场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0556" y="3983901"/>
            <a:ext cx="2809339" cy="868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(2) </a:t>
            </a:r>
            <a:r>
              <a:rPr lang="zh-CN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学科中午和晚上聚</a:t>
            </a:r>
            <a:r>
              <a:rPr lang="zh-CN" altLang="en-US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餐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/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：平江参鸡汤</a:t>
            </a:r>
            <a:endParaRPr lang="en-US" altLang="zh-CN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2793" y="1280873"/>
            <a:ext cx="1755283" cy="131646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7273" y="1259723"/>
            <a:ext cx="1779454" cy="133459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972" y="3163972"/>
            <a:ext cx="2809339" cy="1568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61" y="3163972"/>
            <a:ext cx="2740145" cy="154767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A8E6A4F-4C6F-463F-8080-28CEA69A7F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277" y="4845488"/>
            <a:ext cx="2137855" cy="160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27624"/>
      </p:ext>
    </p:extLst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Cultural Activity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514719D6-B10B-363A-793A-7C20CB150E7D}"/>
              </a:ext>
            </a:extLst>
          </p:cNvPr>
          <p:cNvSpPr txBox="1">
            <a:spLocks/>
          </p:cNvSpPr>
          <p:nvPr/>
        </p:nvSpPr>
        <p:spPr>
          <a:xfrm>
            <a:off x="366576" y="112474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(4)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校内话剧观赏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《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亲爱的 我也有话说</a:t>
            </a: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kumimoji="0" lang="en-US" altLang="zh-CN" sz="18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endParaRPr kumimoji="0" lang="en-US" altLang="zh-CN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zh-CN" altLang="en-US" sz="18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所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李海浪艺术剧场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705" y="3836143"/>
            <a:ext cx="2968589" cy="221333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80" y="3660359"/>
            <a:ext cx="2564904" cy="2564904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6287CF5-E869-4D09-93D3-EFC16971B6A6}"/>
              </a:ext>
            </a:extLst>
          </p:cNvPr>
          <p:cNvSpPr/>
          <p:nvPr/>
        </p:nvSpPr>
        <p:spPr>
          <a:xfrm>
            <a:off x="366576" y="1477381"/>
            <a:ext cx="39754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(3) </a:t>
            </a:r>
            <a:r>
              <a:rPr lang="ko-Kore-KR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大学路音乐剧观赏</a:t>
            </a:r>
            <a:endParaRPr lang="en-US" altLang="en-US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《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寻找初恋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br>
              <a:rPr lang="en-US" altLang="ko-KR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</a:br>
            <a:r>
              <a:rPr lang="ko-KR" altLang="en-US" dirty="0" err="1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场所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Bricks</a:t>
            </a:r>
            <a:r>
              <a:rPr lang="zh-CN" altLang="en-US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theater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DCD1090-AABF-4F90-91C9-6B95D2AF39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3955" y="1506484"/>
            <a:ext cx="1757544" cy="131815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644E2C8-E9C3-4BCC-A975-5730268F6C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4872" y="1470729"/>
            <a:ext cx="1802843" cy="135213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7BDC6F4-7964-4C76-AE6C-73B3F32724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18617" y="1430734"/>
            <a:ext cx="1802844" cy="135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80118"/>
      </p:ext>
    </p:ext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85762" y="92914"/>
            <a:ext cx="6615130" cy="500058"/>
          </a:xfrm>
        </p:spPr>
        <p:txBody>
          <a:bodyPr>
            <a:normAutofit/>
          </a:bodyPr>
          <a:lstStyle/>
          <a:p>
            <a:r>
              <a:rPr lang="en-US" altLang="ko-KR" sz="2300" dirty="0"/>
              <a:t>Cultural Activity</a:t>
            </a:r>
            <a:endParaRPr lang="ko-KR" altLang="en-US" sz="2300" dirty="0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514719D6-B10B-363A-793A-7C20CB150E7D}"/>
              </a:ext>
            </a:extLst>
          </p:cNvPr>
          <p:cNvSpPr txBox="1">
            <a:spLocks/>
          </p:cNvSpPr>
          <p:nvPr/>
        </p:nvSpPr>
        <p:spPr>
          <a:xfrm>
            <a:off x="366576" y="112474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(6)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订购学科团体棒球服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D3C0E2-A5B3-4EEE-B45C-6247DCA38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047" y="3609943"/>
            <a:ext cx="3311137" cy="2483353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71D3ED5-86D1-4C6D-AAB8-58DBD1B76D51}"/>
              </a:ext>
            </a:extLst>
          </p:cNvPr>
          <p:cNvSpPr/>
          <p:nvPr/>
        </p:nvSpPr>
        <p:spPr>
          <a:xfrm>
            <a:off x="380072" y="1432043"/>
            <a:ext cx="39754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(5)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国立剧场话剧观赏</a:t>
            </a:r>
            <a:endParaRPr kumimoji="0" lang="en-US" altLang="zh-CN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《</a:t>
            </a:r>
            <a:r>
              <a:rPr kumimoji="0" lang="zh-CN" altLang="en-US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世宗之歌：月印千江之曲</a:t>
            </a:r>
            <a:r>
              <a:rPr kumimoji="0" lang="en-US" altLang="zh-CN" sz="18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》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kumimoji="0" lang="zh-CN" altLang="en-US" sz="18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场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所</a:t>
            </a:r>
            <a:r>
              <a:rPr kumimoji="0" lang="en-US" altLang="ko-KR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 </a:t>
            </a:r>
            <a:r>
              <a:rPr kumimoji="0" lang="zh-CN" altLang="en-US" sz="18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国立剧场</a:t>
            </a:r>
            <a:endParaRPr kumimoji="0" lang="en-US" altLang="ko-KR" sz="18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018AF9C-AD7B-4C59-B967-A91414B41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92" y="935106"/>
            <a:ext cx="3240360" cy="233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01193"/>
      </p:ext>
    </p:extLst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8395841" y="6448251"/>
            <a:ext cx="928687" cy="365125"/>
          </a:xfrm>
        </p:spPr>
        <p:txBody>
          <a:bodyPr/>
          <a:lstStyle/>
          <a:p>
            <a:pPr>
              <a:defRPr/>
            </a:pPr>
            <a:fld id="{6F48AD4C-B7D6-4F4B-B58F-338D59E7F1DE}" type="slidenum">
              <a:rPr lang="ko-KR" altLang="en-US"/>
              <a:pPr>
                <a:defRPr/>
              </a:pPr>
              <a:t>14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3568" y="836712"/>
            <a:ext cx="79928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新生</a:t>
            </a:r>
            <a:r>
              <a:rPr lang="en-US" altLang="zh-CN" sz="2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&amp;</a:t>
            </a:r>
            <a:r>
              <a:rPr lang="zh-CN" altLang="en-US" sz="2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在读生专业韩语课程分班测试通知</a:t>
            </a:r>
            <a:endParaRPr lang="en-US" altLang="ko-KR" sz="22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(1)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日期</a:t>
            </a: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2025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年 </a:t>
            </a:r>
            <a:r>
              <a:rPr lang="en-US" altLang="zh-CN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月</a:t>
            </a:r>
            <a:r>
              <a:rPr lang="ko-KR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3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日</a:t>
            </a:r>
            <a:r>
              <a:rPr lang="ko-KR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周二</a:t>
            </a:r>
            <a:r>
              <a:rPr lang="ko-KR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21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(2)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时间</a:t>
            </a: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17:00 ~ 18:20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(3)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考试进行方式</a:t>
            </a: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笔试</a:t>
            </a:r>
            <a:r>
              <a:rPr lang="en-US" altLang="zh-CN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/>
            </a:r>
            <a:br>
              <a:rPr lang="en-US" altLang="zh-CN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</a:b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(4)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考试场所</a:t>
            </a:r>
            <a:r>
              <a:rPr lang="en-US" altLang="ko-KR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韩语课教室</a:t>
            </a:r>
            <a:r>
              <a:rPr lang="en-US" altLang="zh-CN" sz="21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	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*详细通知在微信群</a:t>
            </a:r>
            <a:r>
              <a:rPr lang="ko-KR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确认</a:t>
            </a:r>
            <a:endParaRPr lang="en-US" altLang="ko-KR" sz="20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</a:t>
            </a:r>
            <a:r>
              <a:rPr lang="en-US" altLang="ko-KR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* </a:t>
            </a: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韩语教材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: </a:t>
            </a: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电子书 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《</a:t>
            </a:r>
            <a:r>
              <a:rPr lang="ko-KR" altLang="en-US" sz="1600" b="1" dirty="0">
                <a:latin typeface="Microsoft YaHei" panose="020B0503020204020204" pitchFamily="34" charset="-122"/>
                <a:ea typeface="함초롬돋움" panose="020B0604000101010101" pitchFamily="50" charset="-127"/>
                <a:cs typeface="함초롬돋움" panose="020B0604000101010101" pitchFamily="50" charset="-127"/>
              </a:rPr>
              <a:t>동국 한국어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》(</a:t>
            </a:r>
            <a:r>
              <a:rPr lang="ko-KR" altLang="en-US" sz="1600" b="1" dirty="0" err="1">
                <a:solidFill>
                  <a:srgbClr val="000000"/>
                </a:solidFill>
                <a:latin typeface="맑은 고딕"/>
                <a:ea typeface="맑은 고딕"/>
              </a:rPr>
              <a:t>교보문고</a:t>
            </a:r>
            <a:r>
              <a:rPr lang="en-US" altLang="ko-KR" sz="1600" b="1" dirty="0">
                <a:solidFill>
                  <a:srgbClr val="000000"/>
                </a:solidFill>
                <a:latin typeface="맑은 고딕"/>
                <a:ea typeface="맑은 고딕"/>
              </a:rPr>
              <a:t>,</a:t>
            </a:r>
            <a:r>
              <a:rPr lang="ko-KR" altLang="en-US" sz="1600" b="1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ko-KR" altLang="en-US" sz="1600" b="1" dirty="0" err="1">
                <a:solidFill>
                  <a:srgbClr val="000000"/>
                </a:solidFill>
                <a:latin typeface="맑은 고딕"/>
                <a:ea typeface="맑은 고딕"/>
              </a:rPr>
              <a:t>예스</a:t>
            </a:r>
            <a:r>
              <a:rPr lang="en-US" altLang="ko-KR" sz="1600" b="1" dirty="0">
                <a:solidFill>
                  <a:srgbClr val="000000"/>
                </a:solidFill>
                <a:latin typeface="맑은 고딕"/>
                <a:ea typeface="맑은 고딕"/>
              </a:rPr>
              <a:t>24</a:t>
            </a:r>
            <a:r>
              <a:rPr lang="zh-CN" altLang="en-US" sz="1600" b="1" dirty="0">
                <a:solidFill>
                  <a:srgbClr val="000000"/>
                </a:solidFill>
                <a:latin typeface="맑은 고딕"/>
                <a:ea typeface="맑은 고딕"/>
              </a:rPr>
              <a:t>可以在这两个网站购买电子书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  (</a:t>
            </a:r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上课时，请携带手机，平板， 笔记本电脑等电子设备）</a:t>
            </a:r>
            <a:endParaRPr lang="ko-KR" altLang="en-US" sz="1200" b="1" dirty="0">
              <a:latin typeface="Microsoft YaHei" panose="020B0503020204020204" pitchFamily="34" charset="-122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68580"/>
      </p:ext>
    </p:extLst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08990">
            <a:off x="6826059" y="4182732"/>
            <a:ext cx="1962416" cy="1764978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outerShdw blurRad="127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123728" y="2243219"/>
            <a:ext cx="6300919" cy="212365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真心欢迎</a:t>
            </a:r>
            <a:endParaRPr kumimoji="1" lang="en-US" altLang="zh-CN" sz="4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4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spc="50" dirty="0">
                <a:ln w="1143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함초롬돋움" panose="020B0604000101010101" pitchFamily="50" charset="-127"/>
              </a:rPr>
              <a:t>各位同学入学</a:t>
            </a:r>
            <a:endParaRPr kumimoji="1" lang="en-US" sz="4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함초롬돋움" panose="020B0604000101010101" pitchFamily="50" charset="-127"/>
            </a:endParaRPr>
          </a:p>
        </p:txBody>
      </p:sp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020TGp_general_diagram_v2">
  <a:themeElements>
    <a:clrScheme name="4_c020TGp_general_diagram_v2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399D72"/>
      </a:accent1>
      <a:accent2>
        <a:srgbClr val="FF9900"/>
      </a:accent2>
      <a:accent3>
        <a:srgbClr val="FFFFFF"/>
      </a:accent3>
      <a:accent4>
        <a:srgbClr val="174578"/>
      </a:accent4>
      <a:accent5>
        <a:srgbClr val="AECCBC"/>
      </a:accent5>
      <a:accent6>
        <a:srgbClr val="E78A00"/>
      </a:accent6>
      <a:hlink>
        <a:srgbClr val="9999FF"/>
      </a:hlink>
      <a:folHlink>
        <a:srgbClr val="969696"/>
      </a:folHlink>
    </a:clrScheme>
    <a:fontScheme name="4_c020TGp_general_diagram_v2">
      <a:majorFont>
        <a:latin typeface="HY울릉도M"/>
        <a:ea typeface="HY울릉도M"/>
        <a:cs typeface="굴림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triangle" w="lg" len="lg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c020TGp_general_diagram_v2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2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020TGp_general_diagram_v2 3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1B9AD9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2225">
          <a:solidFill>
            <a:schemeClr val="tx1">
              <a:lumMod val="75000"/>
              <a:lumOff val="25000"/>
            </a:schemeClr>
          </a:solidFill>
          <a:headEnd type="oval" w="lg" len="lg"/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0"/>
          </a:spcBef>
          <a:spcAft>
            <a:spcPts val="0"/>
          </a:spcAft>
          <a:buBlip>
            <a:blip xmlns:r="http://schemas.openxmlformats.org/officeDocument/2006/relationships" r:embed="rId1"/>
          </a:buBlip>
          <a:defRPr sz="1400" dirty="0" smtClean="0">
            <a:solidFill>
              <a:srgbClr val="000000"/>
            </a:solidFill>
            <a:latin typeface="맑은 고딕"/>
            <a:ea typeface="맑은 고딕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49122</TotalTime>
  <Words>874</Words>
  <Application>Microsoft Office PowerPoint</Application>
  <PresentationFormat>화면 슬라이드 쇼(4:3)</PresentationFormat>
  <Paragraphs>198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15</vt:i4>
      </vt:variant>
    </vt:vector>
  </HeadingPairs>
  <TitlesOfParts>
    <vt:vector size="31" baseType="lpstr">
      <vt:lpstr>HY울릉도M</vt:lpstr>
      <vt:lpstr>HY헤드라인M</vt:lpstr>
      <vt:lpstr>Microsoft YaHei</vt:lpstr>
      <vt:lpstr>굴림</vt:lpstr>
      <vt:lpstr>맑은 고딕</vt:lpstr>
      <vt:lpstr>-윤고딕140</vt:lpstr>
      <vt:lpstr>함초롬돋움</vt:lpstr>
      <vt:lpstr>Arial</vt:lpstr>
      <vt:lpstr>Calibri</vt:lpstr>
      <vt:lpstr>Wingdings</vt:lpstr>
      <vt:lpstr>디자인 사용자 지정</vt:lpstr>
      <vt:lpstr>Office 테마</vt:lpstr>
      <vt:lpstr>4_c020TGp_general_diagram_v2</vt:lpstr>
      <vt:lpstr>5_c020TGp_general_diagram_v2</vt:lpstr>
      <vt:lpstr>Office Theme</vt:lpstr>
      <vt:lpstr>1_디자인 사용자 지정</vt:lpstr>
      <vt:lpstr>文化艺术大学院 新生(中文课程) 指南</vt:lpstr>
      <vt:lpstr>1. 学科构成</vt:lpstr>
      <vt:lpstr>2. 在学年限及课程时间</vt:lpstr>
      <vt:lpstr>2. 在学年限及课程时间</vt:lpstr>
      <vt:lpstr>2. 在学年限及课程时间</vt:lpstr>
      <vt:lpstr>3. 选课</vt:lpstr>
      <vt:lpstr>4. 毕业方式</vt:lpstr>
      <vt:lpstr>5. 综合考试</vt:lpstr>
      <vt:lpstr>6. 学籍变动</vt:lpstr>
      <vt:lpstr>8. 学生证 / 证明书 / 停车券</vt:lpstr>
      <vt:lpstr>Cultural Activity</vt:lpstr>
      <vt:lpstr>Cultural Activity</vt:lpstr>
      <vt:lpstr>Cultural Activity</vt:lpstr>
      <vt:lpstr>PowerPoint 프레젠테이션</vt:lpstr>
      <vt:lpstr>PowerPoint 프레젠테이션</vt:lpstr>
    </vt:vector>
  </TitlesOfParts>
  <Company>동국대학교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ZCP30</dc:creator>
  <cp:lastModifiedBy>Theatre</cp:lastModifiedBy>
  <cp:revision>3644</cp:revision>
  <cp:lastPrinted>2022-08-23T07:25:16Z</cp:lastPrinted>
  <dcterms:created xsi:type="dcterms:W3CDTF">2008-01-09T03:06:12Z</dcterms:created>
  <dcterms:modified xsi:type="dcterms:W3CDTF">2026-03-05T06:37:10Z</dcterms:modified>
</cp:coreProperties>
</file>