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00" r:id="rId1"/>
    <p:sldMasterId id="2147484220" r:id="rId2"/>
    <p:sldMasterId id="2147484233" r:id="rId3"/>
    <p:sldMasterId id="2147484247" r:id="rId4"/>
    <p:sldMasterId id="2147484259" r:id="rId5"/>
    <p:sldMasterId id="2147484275" r:id="rId6"/>
  </p:sldMasterIdLst>
  <p:notesMasterIdLst>
    <p:notesMasterId r:id="rId20"/>
  </p:notesMasterIdLst>
  <p:handoutMasterIdLst>
    <p:handoutMasterId r:id="rId21"/>
  </p:handoutMasterIdLst>
  <p:sldIdLst>
    <p:sldId id="645" r:id="rId7"/>
    <p:sldId id="639" r:id="rId8"/>
    <p:sldId id="583" r:id="rId9"/>
    <p:sldId id="638" r:id="rId10"/>
    <p:sldId id="644" r:id="rId11"/>
    <p:sldId id="584" r:id="rId12"/>
    <p:sldId id="646" r:id="rId13"/>
    <p:sldId id="589" r:id="rId14"/>
    <p:sldId id="647" r:id="rId15"/>
    <p:sldId id="648" r:id="rId16"/>
    <p:sldId id="642" r:id="rId17"/>
    <p:sldId id="643" r:id="rId18"/>
    <p:sldId id="381" r:id="rId19"/>
  </p:sldIdLst>
  <p:sldSz cx="9144000" cy="6858000" type="screen4x3"/>
  <p:notesSz cx="6735763" cy="98663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9" userDrawn="1">
          <p15:clr>
            <a:srgbClr val="A4A3A4"/>
          </p15:clr>
        </p15:guide>
        <p15:guide id="2" pos="2122" userDrawn="1">
          <p15:clr>
            <a:srgbClr val="A4A3A4"/>
          </p15:clr>
        </p15:guide>
        <p15:guide id="3" orient="horz" pos="3107" userDrawn="1">
          <p15:clr>
            <a:srgbClr val="A4A3A4"/>
          </p15:clr>
        </p15:guide>
        <p15:guide id="4" pos="212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E89AD1-5446-DE85-F4F1-47F21E8F3B7E}" name="Yoon Ji Young" initials="YJY" userId="4e175dd4ba235a5d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hyosoo" initials="kh" lastIdx="1" clrIdx="0">
    <p:extLst>
      <p:ext uri="{19B8F6BF-5375-455C-9EA6-DF929625EA0E}">
        <p15:presenceInfo xmlns:p15="http://schemas.microsoft.com/office/powerpoint/2012/main" userId="9bb40c03ec7d064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000FF"/>
    <a:srgbClr val="A50021"/>
    <a:srgbClr val="FF5050"/>
    <a:srgbClr val="FF9966"/>
    <a:srgbClr val="FFFF66"/>
    <a:srgbClr val="3333CC"/>
    <a:srgbClr val="F3FCC8"/>
    <a:srgbClr val="00FF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929F9F4-4A8F-4326-A1B4-22849713DDAB}" styleName="어두운 스타일 1 - 강조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05" autoAdjust="0"/>
    <p:restoredTop sz="95227" autoAdjust="0"/>
  </p:normalViewPr>
  <p:slideViewPr>
    <p:cSldViewPr>
      <p:cViewPr varScale="1">
        <p:scale>
          <a:sx n="109" d="100"/>
          <a:sy n="109" d="100"/>
        </p:scale>
        <p:origin x="1380" y="114"/>
      </p:cViewPr>
      <p:guideLst>
        <p:guide orient="horz" pos="297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1950" y="-90"/>
      </p:cViewPr>
      <p:guideLst>
        <p:guide orient="horz" pos="3089"/>
        <p:guide pos="2122"/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3554"/>
          </a:xfrm>
          <a:prstGeom prst="rect">
            <a:avLst/>
          </a:prstGeom>
        </p:spPr>
        <p:txBody>
          <a:bodyPr vert="horz" lIns="91117" tIns="45559" rIns="91117" bIns="45559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3554"/>
          </a:xfrm>
          <a:prstGeom prst="rect">
            <a:avLst/>
          </a:prstGeom>
        </p:spPr>
        <p:txBody>
          <a:bodyPr vert="horz" lIns="91117" tIns="45559" rIns="91117" bIns="45559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25A4D8D-68F1-4B78-9288-1AA976E96282}" type="datetimeFigureOut">
              <a:rPr lang="ko-KR" altLang="en-US"/>
              <a:pPr>
                <a:defRPr/>
              </a:pPr>
              <a:t>2023-09-05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371173"/>
            <a:ext cx="2919413" cy="493553"/>
          </a:xfrm>
          <a:prstGeom prst="rect">
            <a:avLst/>
          </a:prstGeom>
        </p:spPr>
        <p:txBody>
          <a:bodyPr vert="horz" lIns="91117" tIns="45559" rIns="91117" bIns="45559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763" y="9371173"/>
            <a:ext cx="2919412" cy="493553"/>
          </a:xfrm>
          <a:prstGeom prst="rect">
            <a:avLst/>
          </a:prstGeom>
        </p:spPr>
        <p:txBody>
          <a:bodyPr vert="horz" lIns="91117" tIns="45559" rIns="91117" bIns="45559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B301C24-3A6C-420A-AAAD-E21612D828C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9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413" cy="493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7" tIns="45559" rIns="91117" bIns="45559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1"/>
            <a:ext cx="2919412" cy="493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7" tIns="45559" rIns="91117" bIns="4555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2" y="4686380"/>
            <a:ext cx="5389563" cy="444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7" tIns="45559" rIns="91117" bIns="455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1173"/>
            <a:ext cx="2919413" cy="49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7" tIns="45559" rIns="91117" bIns="45559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173"/>
            <a:ext cx="2919412" cy="49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7" tIns="45559" rIns="91117" bIns="4555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CD2A0C0-B899-4B08-995F-9A9948A7CAB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01536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/>
          </a:p>
        </p:txBody>
      </p:sp>
      <p:sp>
        <p:nvSpPr>
          <p:cNvPr id="22532" name="슬라이드 번호 개체 틀 3"/>
          <p:cNvSpPr txBox="1">
            <a:spLocks noGrp="1"/>
          </p:cNvSpPr>
          <p:nvPr/>
        </p:nvSpPr>
        <p:spPr bwMode="auto">
          <a:xfrm>
            <a:off x="3814627" y="9371413"/>
            <a:ext cx="2919565" cy="493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752" tIns="45376" rIns="90752" bIns="45376" anchor="b"/>
          <a:lstStyle/>
          <a:p>
            <a:pPr algn="r" rtl="0" fontAlgn="base" latinLnBrk="1">
              <a:spcBef>
                <a:spcPct val="0"/>
              </a:spcBef>
              <a:spcAft>
                <a:spcPct val="0"/>
              </a:spcAft>
            </a:pPr>
            <a:fld id="{E02E5DE8-1F27-4E96-A7A2-A73B2BE7AB29}" type="slidenum">
              <a:rPr lang="ko-KR" altLang="en-US" sz="1200">
                <a:solidFill>
                  <a:prstClr val="black"/>
                </a:solidFill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ko-KR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421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fontAlgn="base" latinLnBrk="0"/>
            <a:endParaRPr lang="en-US" altLang="ko-KR" dirty="0">
              <a:latin typeface="+mj-lt"/>
              <a:ea typeface="+mj-ea"/>
              <a:cs typeface="+mj-cs"/>
            </a:endParaRP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2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3827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3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5364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4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8060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5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20577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6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8379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>
              <a:latin typeface="굴림" charset="-127"/>
              <a:ea typeface="굴림" charset="-127"/>
            </a:endParaRP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7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9463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ko-KR" altLang="en-US" dirty="0">
              <a:latin typeface="굴림" charset="-127"/>
              <a:ea typeface="굴림" charset="-127"/>
            </a:endParaRP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8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6925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en-US" altLang="ko-KR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9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0667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en-US" altLang="ko-KR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10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987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en-US" altLang="ko-KR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11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53087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en-US" altLang="ko-KR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12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05551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542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D2A0C0-B899-4B08-995F-9A9948A7CAB6}" type="slidenum">
              <a:rPr kumimoji="1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en-US" altLang="ko-K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093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1D528D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4" name="Picture 2" descr="AS"/>
          <p:cNvPicPr>
            <a:picLocks noChangeAspect="1" noChangeArrowheads="1"/>
          </p:cNvPicPr>
          <p:nvPr userDrawn="1"/>
        </p:nvPicPr>
        <p:blipFill>
          <a:blip r:embed="rId2" cstate="print"/>
          <a:srcRect b="86852"/>
          <a:stretch>
            <a:fillRect/>
          </a:stretch>
        </p:blipFill>
        <p:spPr bwMode="auto">
          <a:xfrm>
            <a:off x="0" y="1"/>
            <a:ext cx="9144000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5762" y="119040"/>
            <a:ext cx="6615130" cy="500058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15313" y="6502400"/>
            <a:ext cx="928687" cy="365125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FCBADC77-B742-4DB1-A4E0-25C4F6AF79A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3AE61-7361-4E5F-9281-AA1AFBFAE2E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A30B8-C330-4BE6-B160-5A1F8FFB9BC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FB676-483B-4AEA-AE35-A65879A115E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11523-DB49-47B9-86A7-0A5252C091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E25F3-B78E-4FB5-A0BC-68AC9C4B472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E5763-EE5E-471B-87D7-60398518CB7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013E4-D496-4D7D-883C-8EADF18C5C6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360B6-7C9B-42EB-80B2-85AE8074A44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4D7B5-4915-4EC5-B55E-7613C65FC9C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C995B-FE73-42C4-981A-68C95D7B78C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9" name="Picture 1026" descr="cover"/>
          <p:cNvPicPr>
            <a:picLocks noChangeAspect="1" noChangeArrowheads="1"/>
          </p:cNvPicPr>
          <p:nvPr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9502" y="0"/>
            <a:ext cx="9153503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49500"/>
            <a:ext cx="7772400" cy="1008063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3429000"/>
            <a:ext cx="64008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088"/>
            <a:ext cx="8382000" cy="6148387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</p:cSld>
  <p:clrMapOvr>
    <a:masterClrMapping/>
  </p:clrMapOvr>
  <p:transition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kern="1200">
                <a:solidFill>
                  <a:srgbClr val="1D528D"/>
                </a:solidFill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kern="1200">
                <a:solidFill>
                  <a:srgbClr val="1D528D"/>
                </a:solidFill>
                <a:latin typeface="굴림" pitchFamily="50" charset="-127"/>
                <a:ea typeface="굴림" pitchFamily="50" charset="-127"/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3370263"/>
            <a:ext cx="3143250" cy="348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제목 개체 틀 1"/>
          <p:cNvSpPr>
            <a:spLocks noGrp="1"/>
          </p:cNvSpPr>
          <p:nvPr>
            <p:ph type="title"/>
          </p:nvPr>
        </p:nvSpPr>
        <p:spPr>
          <a:xfrm>
            <a:off x="457200" y="12858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088"/>
            <a:ext cx="8382000" cy="6148387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</p:cSld>
  <p:clrMapOvr>
    <a:masterClrMapping/>
  </p:clrMapOvr>
  <p:transition>
    <p:split orient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kern="1200">
                <a:solidFill>
                  <a:srgbClr val="1D528D"/>
                </a:solidFill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kern="1200">
                <a:solidFill>
                  <a:srgbClr val="1D528D"/>
                </a:solidFill>
                <a:latin typeface="굴림" pitchFamily="50" charset="-127"/>
                <a:ea typeface="굴림" pitchFamily="50" charset="-127"/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9525" y="0"/>
            <a:ext cx="9153525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3001A66A-0CB7-4B1D-A201-4A7E73F05D2E}" type="datetimeFigureOut">
              <a:rPr kumimoji="1" lang="ko-KR" altLang="en-US" sz="1400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pPr algn="l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2023-09-05</a:t>
            </a:fld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D07EDF40-A87B-49E1-9312-15793348D873}" type="slidenum">
              <a:rPr kumimoji="1" lang="ko-KR" altLang="en-US" sz="1400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2714991"/>
            <a:ext cx="3733800" cy="4143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2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9/5/2023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S"/>
          <p:cNvPicPr>
            <a:picLocks noChangeAspect="1" noChangeArrowheads="1"/>
          </p:cNvPicPr>
          <p:nvPr userDrawn="1"/>
        </p:nvPicPr>
        <p:blipFill>
          <a:blip r:embed="rId2" cstate="print"/>
          <a:srcRect t="2" b="86852"/>
          <a:stretch>
            <a:fillRect/>
          </a:stretch>
        </p:blipFill>
        <p:spPr bwMode="auto">
          <a:xfrm>
            <a:off x="0" y="0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066"/>
            <a:ext cx="8229600" cy="715962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9/5/2023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9/5/2023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9/5/2023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9/5/2023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71596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9/5/2023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9/5/2023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9/5/2023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9/5/2023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9/5/2023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9/5/2023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1D528D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4" name="Picture 2" descr="AS"/>
          <p:cNvPicPr>
            <a:picLocks noChangeAspect="1" noChangeArrowheads="1"/>
          </p:cNvPicPr>
          <p:nvPr userDrawn="1"/>
        </p:nvPicPr>
        <p:blipFill>
          <a:blip r:embed="rId2" cstate="print"/>
          <a:srcRect b="86852"/>
          <a:stretch>
            <a:fillRect/>
          </a:stretch>
        </p:blipFill>
        <p:spPr bwMode="auto">
          <a:xfrm>
            <a:off x="0" y="1"/>
            <a:ext cx="9144000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5762" y="119040"/>
            <a:ext cx="6615130" cy="500058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15313" y="6502400"/>
            <a:ext cx="928687" cy="365125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FCBADC77-B742-4DB1-A4E0-25C4F6AF79A0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3AE61-7361-4E5F-9281-AA1AFBFAE2E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A30B8-C330-4BE6-B160-5A1F8FFB9BC7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FB676-483B-4AEA-AE35-A65879A115E7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11523-DB49-47B9-86A7-0A5252C0912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E25F3-B78E-4FB5-A0BC-68AC9C4B472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E5763-EE5E-471B-87D7-60398518CB7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013E4-D496-4D7D-883C-8EADF18C5C6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360B6-7C9B-42EB-80B2-85AE8074A44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4D7B5-4915-4EC5-B55E-7613C65FC9C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C995B-FE73-42C4-981A-68C95D7B78CF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4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09A7EA3-501D-427D-89A6-FCC717812C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9" r:id="rId1"/>
    <p:sldLayoutId id="2147484209" r:id="rId2"/>
    <p:sldLayoutId id="2147484210" r:id="rId3"/>
    <p:sldLayoutId id="2147484211" r:id="rId4"/>
    <p:sldLayoutId id="2147484212" r:id="rId5"/>
    <p:sldLayoutId id="2147484213" r:id="rId6"/>
    <p:sldLayoutId id="2147484214" r:id="rId7"/>
    <p:sldLayoutId id="2147484215" r:id="rId8"/>
    <p:sldLayoutId id="2147484216" r:id="rId9"/>
    <p:sldLayoutId id="2147484217" r:id="rId10"/>
    <p:sldLayoutId id="2147484218" r:id="rId11"/>
  </p:sldLayoutIdLst>
  <p:transition>
    <p:split orient="vert"/>
  </p:transition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ppt format"/>
          <p:cNvPicPr>
            <a:picLocks noChangeAspect="1" noChangeArrowheads="1"/>
          </p:cNvPicPr>
          <p:nvPr/>
        </p:nvPicPr>
        <p:blipFill>
          <a:blip r:embed="rId14" cstate="print"/>
          <a:srcRect l="44647" t="50934" r="42658" b="3489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fld id="{23483237-DD2C-4733-B4F2-882158DAA701}" type="slidenum">
              <a:rPr lang="ko-KR" altLang="en-US" kern="1200" smtClean="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rtl="0" latinLnBrk="1"/>
              <a:t>‹#›</a:t>
            </a:fld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12" name="Picture 2" descr="AS"/>
          <p:cNvPicPr>
            <a:picLocks noChangeAspect="1" noChangeArrowheads="1"/>
          </p:cNvPicPr>
          <p:nvPr/>
        </p:nvPicPr>
        <p:blipFill>
          <a:blip r:embed="rId15" cstate="print"/>
          <a:srcRect b="86852"/>
          <a:stretch>
            <a:fillRect/>
          </a:stretch>
        </p:blipFill>
        <p:spPr bwMode="auto">
          <a:xfrm>
            <a:off x="1" y="0"/>
            <a:ext cx="9144000" cy="84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21" r:id="rId1"/>
    <p:sldLayoutId id="2147484222" r:id="rId2"/>
    <p:sldLayoutId id="2147484223" r:id="rId3"/>
    <p:sldLayoutId id="2147484224" r:id="rId4"/>
    <p:sldLayoutId id="2147484225" r:id="rId5"/>
    <p:sldLayoutId id="2147484226" r:id="rId6"/>
    <p:sldLayoutId id="2147484227" r:id="rId7"/>
    <p:sldLayoutId id="2147484228" r:id="rId8"/>
    <p:sldLayoutId id="2147484229" r:id="rId9"/>
    <p:sldLayoutId id="2147484230" r:id="rId10"/>
    <p:sldLayoutId id="2147484231" r:id="rId11"/>
    <p:sldLayoutId id="2147484232" r:id="rId12"/>
  </p:sldLayoutIdLst>
  <p:transition>
    <p:split orient="vert"/>
  </p:transition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"/>
          <p:cNvPicPr>
            <a:picLocks noChangeAspect="1" noChangeArrowheads="1"/>
          </p:cNvPicPr>
          <p:nvPr/>
        </p:nvPicPr>
        <p:blipFill>
          <a:blip r:embed="rId13" cstate="print"/>
          <a:srcRect b="86852"/>
          <a:stretch>
            <a:fillRect/>
          </a:stretch>
        </p:blipFill>
        <p:spPr bwMode="auto">
          <a:xfrm>
            <a:off x="0" y="123825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5634" name="Rectangle 2"/>
          <p:cNvSpPr>
            <a:spLocks noChangeArrowheads="1"/>
          </p:cNvSpPr>
          <p:nvPr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kern="1200">
              <a:solidFill>
                <a:srgbClr val="1D528D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325641" name="Text Box 9"/>
          <p:cNvSpPr txBox="1">
            <a:spLocks noChangeArrowheads="1"/>
          </p:cNvSpPr>
          <p:nvPr/>
        </p:nvSpPr>
        <p:spPr bwMode="auto">
          <a:xfrm>
            <a:off x="8256588" y="6516688"/>
            <a:ext cx="7540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  <a:defRPr/>
            </a:pPr>
            <a:fld id="{A3B02359-9363-4D71-A743-257F28B966DB}" type="slidenum">
              <a:rPr lang="en-US" altLang="ko-KR" sz="1400" b="1" kern="1200">
                <a:solidFill>
                  <a:srgbClr val="000000"/>
                </a:solidFill>
                <a:latin typeface="Arial" pitchFamily="34" charset="0"/>
                <a:ea typeface="굴림" pitchFamily="50" charset="-127"/>
                <a:cs typeface="+mn-cs"/>
              </a:rPr>
              <a:pPr algn="ctr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 sz="1400" b="1" kern="1200">
              <a:solidFill>
                <a:srgbClr val="000000"/>
              </a:solidFill>
              <a:latin typeface="Arial" pitchFamily="34" charset="0"/>
              <a:ea typeface="굴림" pitchFamily="50" charset="-127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5" r:id="rId11"/>
  </p:sldLayoutIdLst>
  <p:transition>
    <p:split orient="vert"/>
  </p:transition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"/>
          <p:cNvPicPr>
            <a:picLocks noChangeAspect="1" noChangeArrowheads="1"/>
          </p:cNvPicPr>
          <p:nvPr/>
        </p:nvPicPr>
        <p:blipFill>
          <a:blip r:embed="rId13" cstate="print"/>
          <a:srcRect b="86852"/>
          <a:stretch>
            <a:fillRect/>
          </a:stretch>
        </p:blipFill>
        <p:spPr bwMode="auto">
          <a:xfrm>
            <a:off x="0" y="123825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5634" name="Rectangle 2"/>
          <p:cNvSpPr>
            <a:spLocks noChangeArrowheads="1"/>
          </p:cNvSpPr>
          <p:nvPr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kern="1200">
              <a:solidFill>
                <a:srgbClr val="1D528D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325641" name="Text Box 9"/>
          <p:cNvSpPr txBox="1">
            <a:spLocks noChangeArrowheads="1"/>
          </p:cNvSpPr>
          <p:nvPr/>
        </p:nvSpPr>
        <p:spPr bwMode="auto">
          <a:xfrm>
            <a:off x="8256588" y="6516688"/>
            <a:ext cx="7540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  <a:defRPr/>
            </a:pPr>
            <a:fld id="{A3B02359-9363-4D71-A743-257F28B966DB}" type="slidenum">
              <a:rPr lang="en-US" altLang="ko-KR" sz="1400" b="1" kern="1200">
                <a:solidFill>
                  <a:srgbClr val="000000"/>
                </a:solidFill>
                <a:latin typeface="Arial" pitchFamily="34" charset="0"/>
                <a:ea typeface="굴림" pitchFamily="50" charset="-127"/>
                <a:cs typeface="+mn-cs"/>
              </a:rPr>
              <a:pPr algn="ctr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 sz="1400" b="1" kern="1200">
              <a:solidFill>
                <a:srgbClr val="000000"/>
              </a:solidFill>
              <a:latin typeface="Arial" pitchFamily="34" charset="0"/>
              <a:ea typeface="굴림" pitchFamily="50" charset="-127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51" r:id="rId4"/>
    <p:sldLayoutId id="2147484252" r:id="rId5"/>
    <p:sldLayoutId id="2147484253" r:id="rId6"/>
    <p:sldLayoutId id="2147484254" r:id="rId7"/>
    <p:sldLayoutId id="2147484255" r:id="rId8"/>
    <p:sldLayoutId id="2147484256" r:id="rId9"/>
    <p:sldLayoutId id="2147484257" r:id="rId10"/>
    <p:sldLayoutId id="2147484258" r:id="rId11"/>
  </p:sldLayoutIdLst>
  <p:transition>
    <p:split orient="vert"/>
  </p:transition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AS"/>
          <p:cNvPicPr>
            <a:picLocks noChangeAspect="1" noChangeArrowheads="1"/>
          </p:cNvPicPr>
          <p:nvPr/>
        </p:nvPicPr>
        <p:blipFill>
          <a:blip r:embed="rId17" cstate="print"/>
          <a:srcRect b="89900"/>
          <a:stretch>
            <a:fillRect/>
          </a:stretch>
        </p:blipFill>
        <p:spPr bwMode="auto">
          <a:xfrm>
            <a:off x="0" y="0"/>
            <a:ext cx="9144000" cy="652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S"/>
          <p:cNvPicPr>
            <a:picLocks noChangeAspect="1" noChangeArrowheads="1"/>
          </p:cNvPicPr>
          <p:nvPr/>
        </p:nvPicPr>
        <p:blipFill>
          <a:blip r:embed="rId17" cstate="print"/>
          <a:srcRect t="9438" b="86852"/>
          <a:stretch>
            <a:fillRect/>
          </a:stretch>
        </p:blipFill>
        <p:spPr bwMode="auto">
          <a:xfrm>
            <a:off x="0" y="609600"/>
            <a:ext cx="91440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9/5/2023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0" r:id="rId1"/>
    <p:sldLayoutId id="2147484261" r:id="rId2"/>
    <p:sldLayoutId id="2147484262" r:id="rId3"/>
    <p:sldLayoutId id="2147484263" r:id="rId4"/>
    <p:sldLayoutId id="2147484264" r:id="rId5"/>
    <p:sldLayoutId id="2147484265" r:id="rId6"/>
    <p:sldLayoutId id="2147484266" r:id="rId7"/>
    <p:sldLayoutId id="2147484267" r:id="rId8"/>
    <p:sldLayoutId id="2147484268" r:id="rId9"/>
    <p:sldLayoutId id="2147484269" r:id="rId10"/>
    <p:sldLayoutId id="2147484270" r:id="rId11"/>
    <p:sldLayoutId id="2147484271" r:id="rId12"/>
    <p:sldLayoutId id="2147484272" r:id="rId13"/>
    <p:sldLayoutId id="2147484273" r:id="rId14"/>
    <p:sldLayoutId id="2147484274" r:id="rId15"/>
  </p:sldLayoutIdLst>
  <p:transition>
    <p:split orient="vert"/>
  </p:transition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HY울릉도M" pitchFamily="18" charset="-127"/>
          <a:ea typeface="HY울릉도M" pitchFamily="18" charset="-127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09A7EA3-501D-427D-89A6-FCC717812CE1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6" r:id="rId1"/>
    <p:sldLayoutId id="2147484277" r:id="rId2"/>
    <p:sldLayoutId id="2147484278" r:id="rId3"/>
    <p:sldLayoutId id="2147484279" r:id="rId4"/>
    <p:sldLayoutId id="2147484280" r:id="rId5"/>
    <p:sldLayoutId id="2147484281" r:id="rId6"/>
    <p:sldLayoutId id="2147484282" r:id="rId7"/>
    <p:sldLayoutId id="2147484283" r:id="rId8"/>
    <p:sldLayoutId id="2147484284" r:id="rId9"/>
    <p:sldLayoutId id="2147484285" r:id="rId10"/>
    <p:sldLayoutId id="2147484286" r:id="rId11"/>
  </p:sldLayoutIdLst>
  <p:transition>
    <p:split orient="vert"/>
  </p:transition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dongguk.certpia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3568" y="2780928"/>
            <a:ext cx="7772400" cy="10080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ko-KR" altLang="en-US" sz="3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</a:rPr>
              <a:t>文化艺术大学院</a:t>
            </a:r>
            <a:r>
              <a:rPr lang="ko-KR" alt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</a:rPr>
              <a:t> </a:t>
            </a:r>
            <a:r>
              <a:rPr lang="ko-KR" altLang="en-US" sz="3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</a:rPr>
              <a:t>新生</a:t>
            </a:r>
            <a:r>
              <a:rPr lang="en-US" altLang="zh-CN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中文课程</a:t>
            </a:r>
            <a:r>
              <a:rPr lang="en-US" altLang="ko-KR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r>
              <a:rPr lang="ko-KR" alt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</a:rPr>
              <a:t> </a:t>
            </a:r>
            <a:r>
              <a:rPr lang="ko-KR" altLang="en-US" sz="3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</a:rPr>
              <a:t>指南</a:t>
            </a:r>
            <a:endParaRPr lang="ko-KR" altLang="en-US" sz="3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icrosoft YaHei" panose="020B0503020204020204" pitchFamily="34" charset="-122"/>
            </a:endParaRP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2699792" y="5157192"/>
            <a:ext cx="396044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688976">
              <a:lnSpc>
                <a:spcPct val="90000"/>
              </a:lnSpc>
              <a:defRPr lang="ko-KR" altLang="en-US"/>
            </a:pP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2023. 09.04</a:t>
            </a:r>
          </a:p>
          <a:p>
            <a:pPr algn="ctr" defTabSz="688976">
              <a:lnSpc>
                <a:spcPct val="90000"/>
              </a:lnSpc>
              <a:defRPr lang="ko-KR" altLang="en-US"/>
            </a:pPr>
            <a:endParaRPr lang="en-US" altLang="ko-KR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 defTabSz="688976">
              <a:lnSpc>
                <a:spcPct val="90000"/>
              </a:lnSpc>
              <a:defRPr lang="ko-KR" altLang="en-US"/>
            </a:pPr>
            <a:r>
              <a:rPr lang="ko-KR" altLang="en-US" sz="24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文化艺术大学院</a:t>
            </a:r>
            <a:r>
              <a:rPr lang="zh-CN" altLang="en-US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教务运营室</a:t>
            </a:r>
            <a:endParaRPr lang="ko-KR" altLang="en-US" sz="24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0390492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1. </a:t>
            </a:r>
            <a:r>
              <a:rPr lang="ko-KR" altLang="en-US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学科构成</a:t>
            </a: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2</a:t>
            </a:fld>
            <a:endParaRPr lang="ko-KR" altLang="en-US" dirty="0"/>
          </a:p>
        </p:txBody>
      </p:sp>
      <p:sp>
        <p:nvSpPr>
          <p:cNvPr id="13" name="TextBox 24"/>
          <p:cNvSpPr txBox="1">
            <a:spLocks noChangeArrowheads="1"/>
          </p:cNvSpPr>
          <p:nvPr/>
        </p:nvSpPr>
        <p:spPr>
          <a:xfrm>
            <a:off x="5327504" y="1287336"/>
            <a:ext cx="2011771" cy="8402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defTabSz="688976" eaLnBrk="1" hangingPunct="1">
              <a:lnSpc>
                <a:spcPct val="90000"/>
              </a:lnSpc>
              <a:defRPr lang="ko-KR" altLang="en-US"/>
            </a:pP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诗专业</a:t>
            </a:r>
          </a:p>
          <a:p>
            <a:pPr algn="r" defTabSz="688976" eaLnBrk="1" hangingPunct="1">
              <a:lnSpc>
                <a:spcPct val="90000"/>
              </a:lnSpc>
              <a:defRPr lang="ko-KR" altLang="en-US"/>
            </a:pP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小说专业</a:t>
            </a:r>
            <a:endParaRPr lang="en-US" altLang="ko-KR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r" defTabSz="688976" eaLnBrk="1" hangingPunct="1">
              <a:lnSpc>
                <a:spcPct val="90000"/>
              </a:lnSpc>
              <a:defRPr lang="ko-KR" altLang="en-US"/>
            </a:pP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新媒体创作专业</a:t>
            </a:r>
          </a:p>
        </p:txBody>
      </p:sp>
      <p:sp>
        <p:nvSpPr>
          <p:cNvPr id="14" name="TextBox 28"/>
          <p:cNvSpPr txBox="1">
            <a:spLocks noChangeArrowheads="1"/>
          </p:cNvSpPr>
          <p:nvPr/>
        </p:nvSpPr>
        <p:spPr>
          <a:xfrm>
            <a:off x="6769054" y="2750195"/>
            <a:ext cx="1603079" cy="3416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defTabSz="688976">
              <a:lnSpc>
                <a:spcPct val="90000"/>
              </a:lnSpc>
              <a:defRPr lang="ko-KR" altLang="en-US"/>
            </a:pPr>
            <a:r>
              <a:rPr lang="ko-KR" altLang="en-US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戏剧艺术专业</a:t>
            </a:r>
            <a:endParaRPr lang="ko-KR" altLang="en-US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9" name="TextBox 32"/>
          <p:cNvSpPr txBox="1">
            <a:spLocks noChangeArrowheads="1"/>
          </p:cNvSpPr>
          <p:nvPr/>
        </p:nvSpPr>
        <p:spPr>
          <a:xfrm>
            <a:off x="496238" y="4255332"/>
            <a:ext cx="1956682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 lang="ko-KR" altLang="en-US"/>
            </a:pP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美术治疗专业</a:t>
            </a:r>
          </a:p>
        </p:txBody>
      </p:sp>
      <p:sp>
        <p:nvSpPr>
          <p:cNvPr id="20" name="TextBox 15"/>
          <p:cNvSpPr txBox="1"/>
          <p:nvPr/>
        </p:nvSpPr>
        <p:spPr>
          <a:xfrm>
            <a:off x="6174816" y="4434414"/>
            <a:ext cx="2409813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8976">
              <a:lnSpc>
                <a:spcPct val="90000"/>
              </a:lnSpc>
              <a:defRPr lang="ko-KR" altLang="en-US"/>
            </a:pP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佛教美术专业</a:t>
            </a:r>
            <a:endParaRPr lang="en-US" altLang="ko-KR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r" defTabSz="688976">
              <a:lnSpc>
                <a:spcPct val="90000"/>
              </a:lnSpc>
              <a:defRPr lang="ko-KR" altLang="en-US"/>
            </a:pPr>
            <a:r>
              <a:rPr lang="zh-CN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韩国音乐专业</a:t>
            </a:r>
            <a:endParaRPr lang="en-US" altLang="zh-CN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r" defTabSz="688976">
              <a:lnSpc>
                <a:spcPct val="90000"/>
              </a:lnSpc>
              <a:defRPr lang="ko-KR" altLang="en-US"/>
            </a:pPr>
            <a:r>
              <a:rPr lang="ko-Kore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民画专业</a:t>
            </a:r>
            <a:endParaRPr lang="ko-KR" altLang="en-US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1764882" y="5298529"/>
            <a:ext cx="25190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公演艺术经营专业</a:t>
            </a:r>
            <a:endParaRPr lang="en-US" altLang="ko-KR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defRPr lang="ko-KR" altLang="en-US"/>
            </a:pP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美术经营专业</a:t>
            </a:r>
            <a:endParaRPr lang="en-US" altLang="ko-KR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defRPr lang="ko-KR" altLang="en-US"/>
            </a:pP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文化艺术产业管理专业</a:t>
            </a:r>
          </a:p>
        </p:txBody>
      </p:sp>
      <p:sp>
        <p:nvSpPr>
          <p:cNvPr id="22" name="TextBox 32"/>
          <p:cNvSpPr txBox="1">
            <a:spLocks noChangeArrowheads="1"/>
          </p:cNvSpPr>
          <p:nvPr/>
        </p:nvSpPr>
        <p:spPr>
          <a:xfrm>
            <a:off x="272240" y="2090617"/>
            <a:ext cx="2302303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 lang="ko-KR" altLang="en-US"/>
            </a:pP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实用音乐专业</a:t>
            </a:r>
            <a:endParaRPr lang="en-US" altLang="ko-KR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1" hangingPunct="1">
              <a:defRPr lang="ko-KR" altLang="en-US"/>
            </a:pP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美容护理专业</a:t>
            </a:r>
          </a:p>
          <a:p>
            <a:pPr eaLnBrk="1" hangingPunct="1">
              <a:defRPr lang="ko-KR" altLang="en-US"/>
            </a:pP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全球音乐产业专业</a:t>
            </a:r>
            <a:endParaRPr lang="en-US" altLang="ko-KR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cxnSp>
        <p:nvCxnSpPr>
          <p:cNvPr id="23" name="직선 연결선 18"/>
          <p:cNvCxnSpPr/>
          <p:nvPr/>
        </p:nvCxnSpPr>
        <p:spPr>
          <a:xfrm>
            <a:off x="4852558" y="2124374"/>
            <a:ext cx="2418269" cy="0"/>
          </a:xfrm>
          <a:prstGeom prst="line">
            <a:avLst/>
          </a:prstGeom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19"/>
          <p:cNvCxnSpPr/>
          <p:nvPr/>
        </p:nvCxnSpPr>
        <p:spPr>
          <a:xfrm>
            <a:off x="5805591" y="3136393"/>
            <a:ext cx="2418269" cy="0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0"/>
          <p:cNvCxnSpPr/>
          <p:nvPr/>
        </p:nvCxnSpPr>
        <p:spPr>
          <a:xfrm>
            <a:off x="6016613" y="4309232"/>
            <a:ext cx="2418269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1"/>
          <p:cNvCxnSpPr/>
          <p:nvPr/>
        </p:nvCxnSpPr>
        <p:spPr>
          <a:xfrm>
            <a:off x="1577871" y="5298529"/>
            <a:ext cx="2418269" cy="0"/>
          </a:xfrm>
          <a:prstGeom prst="line">
            <a:avLst/>
          </a:prstGeom>
          <a:ln w="1905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2"/>
          <p:cNvCxnSpPr/>
          <p:nvPr/>
        </p:nvCxnSpPr>
        <p:spPr>
          <a:xfrm>
            <a:off x="555747" y="4639566"/>
            <a:ext cx="2418269" cy="0"/>
          </a:xfrm>
          <a:prstGeom prst="line">
            <a:avLst/>
          </a:prstGeom>
          <a:ln w="19050">
            <a:solidFill>
              <a:srgbClr val="99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3"/>
          <p:cNvCxnSpPr/>
          <p:nvPr/>
        </p:nvCxnSpPr>
        <p:spPr>
          <a:xfrm>
            <a:off x="297752" y="3093003"/>
            <a:ext cx="2418269" cy="0"/>
          </a:xfrm>
          <a:prstGeom prst="line">
            <a:avLst/>
          </a:prstGeom>
          <a:ln w="19050">
            <a:solidFill>
              <a:srgbClr val="CC99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그룹 28"/>
          <p:cNvGrpSpPr/>
          <p:nvPr/>
        </p:nvGrpSpPr>
        <p:grpSpPr>
          <a:xfrm>
            <a:off x="2457148" y="1556792"/>
            <a:ext cx="3876242" cy="4016578"/>
            <a:chOff x="2914589" y="1703515"/>
            <a:chExt cx="3876242" cy="4016578"/>
          </a:xfrm>
        </p:grpSpPr>
        <p:sp>
          <p:nvSpPr>
            <p:cNvPr id="30" name="육각형 29"/>
            <p:cNvSpPr/>
            <p:nvPr/>
          </p:nvSpPr>
          <p:spPr>
            <a:xfrm>
              <a:off x="4019323" y="3014565"/>
              <a:ext cx="1666396" cy="1441500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F4740A">
                <a:alpha val="29000"/>
              </a:srgb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295468" y="3253442"/>
              <a:ext cx="1114106" cy="96374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lvl="0" algn="ctr" defTabSz="732037" latinLnBrk="1">
                <a:spcBef>
                  <a:spcPct val="0"/>
                </a:spcBef>
                <a:spcAft>
                  <a:spcPct val="35000"/>
                </a:spcAft>
                <a:defRPr lang="ko-KR" altLang="en-US"/>
              </a:pPr>
              <a:r>
                <a:rPr lang="zh-CN" altLang="en-US" sz="1700" b="1" kern="1200" spc="-100" dirty="0">
                  <a:solidFill>
                    <a:schemeClr val="tx1"/>
                  </a:solidFill>
                  <a:latin typeface="맑은 고딕"/>
                  <a:ea typeface="맑은 고딕"/>
                  <a:cs typeface="맑은 고딕"/>
                </a:rPr>
                <a:t>文化艺术</a:t>
              </a:r>
              <a:endParaRPr lang="en-US" altLang="zh-CN" sz="1700" b="1" kern="1200" spc="-100" dirty="0">
                <a:solidFill>
                  <a:schemeClr val="tx1"/>
                </a:solidFill>
                <a:latin typeface="맑은 고딕"/>
                <a:ea typeface="맑은 고딕"/>
                <a:cs typeface="맑은 고딕"/>
              </a:endParaRPr>
            </a:p>
            <a:p>
              <a:pPr lvl="0" algn="ctr" defTabSz="732037" latinLnBrk="1">
                <a:spcBef>
                  <a:spcPct val="0"/>
                </a:spcBef>
                <a:spcAft>
                  <a:spcPct val="35000"/>
                </a:spcAft>
                <a:defRPr lang="ko-KR" altLang="en-US"/>
              </a:pPr>
              <a:r>
                <a:rPr lang="zh-CN" altLang="en-US" sz="1700" b="1" kern="1200" spc="-100" dirty="0">
                  <a:solidFill>
                    <a:schemeClr val="tx1"/>
                  </a:solidFill>
                  <a:latin typeface="맑은 고딕"/>
                  <a:ea typeface="맑은 고딕"/>
                  <a:cs typeface="맑은 고딕"/>
                </a:rPr>
                <a:t>大学院</a:t>
              </a:r>
              <a:endParaRPr lang="ko-KR" altLang="en-US" sz="1700" b="1" kern="1200" spc="-100" dirty="0">
                <a:solidFill>
                  <a:schemeClr val="tx1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sp>
          <p:nvSpPr>
            <p:cNvPr id="32" name="육각형 31"/>
            <p:cNvSpPr/>
            <p:nvPr/>
          </p:nvSpPr>
          <p:spPr>
            <a:xfrm>
              <a:off x="5073823" y="2277479"/>
              <a:ext cx="628726" cy="541731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accent6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/>
            <a:lstStyle/>
            <a:p>
              <a:endParaRPr lang="ko-KR" altLang="en-US"/>
            </a:p>
          </p:txBody>
        </p:sp>
        <p:sp>
          <p:nvSpPr>
            <p:cNvPr id="33" name="육각형 32"/>
            <p:cNvSpPr/>
            <p:nvPr/>
          </p:nvSpPr>
          <p:spPr>
            <a:xfrm>
              <a:off x="4172817" y="1703515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FF0000">
                <a:alpha val="29000"/>
              </a:srgb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370431" y="1917619"/>
              <a:ext cx="990855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algn="ctr" defTabSz="688976">
                <a:lnSpc>
                  <a:spcPct val="90000"/>
                </a:lnSpc>
                <a:defRPr lang="ko-KR" altLang="en-US"/>
              </a:pPr>
              <a:r>
                <a:rPr lang="ko-KR" altLang="en-US" dirty="0">
                  <a:solidFill>
                    <a:schemeClr val="tx1"/>
                  </a:solidFill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文艺创作学科</a:t>
              </a:r>
            </a:p>
          </p:txBody>
        </p:sp>
        <p:sp>
          <p:nvSpPr>
            <p:cNvPr id="35" name="육각형 34"/>
            <p:cNvSpPr/>
            <p:nvPr/>
          </p:nvSpPr>
          <p:spPr>
            <a:xfrm>
              <a:off x="5807596" y="3290228"/>
              <a:ext cx="628726" cy="541731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accent6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/>
            <a:lstStyle/>
            <a:p>
              <a:endParaRPr lang="ko-KR" altLang="en-US"/>
            </a:p>
          </p:txBody>
        </p:sp>
        <p:sp>
          <p:nvSpPr>
            <p:cNvPr id="36" name="육각형 35"/>
            <p:cNvSpPr/>
            <p:nvPr/>
          </p:nvSpPr>
          <p:spPr>
            <a:xfrm>
              <a:off x="5425231" y="2430158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accent3">
                <a:lumMod val="50000"/>
                <a:alpha val="29000"/>
              </a:scheme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602362" y="2636901"/>
              <a:ext cx="962755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algn="ctr" defTabSz="688976">
                <a:lnSpc>
                  <a:spcPct val="90000"/>
                </a:lnSpc>
                <a:defRPr lang="ko-KR" altLang="en-US"/>
              </a:pPr>
              <a:r>
                <a:rPr lang="ko-KR" altLang="en-US" dirty="0" err="1">
                  <a:solidFill>
                    <a:schemeClr val="tx1"/>
                  </a:solidFill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戏剧艺术学科</a:t>
              </a:r>
              <a:endParaRPr lang="ko-KR" altLang="en-US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endParaRPr>
            </a:p>
          </p:txBody>
        </p:sp>
        <p:sp>
          <p:nvSpPr>
            <p:cNvPr id="38" name="육각형 37"/>
            <p:cNvSpPr/>
            <p:nvPr/>
          </p:nvSpPr>
          <p:spPr>
            <a:xfrm>
              <a:off x="5297870" y="4433431"/>
              <a:ext cx="628726" cy="541731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accent6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/>
            <a:lstStyle/>
            <a:p>
              <a:endParaRPr lang="ko-KR" altLang="en-US"/>
            </a:p>
          </p:txBody>
        </p:sp>
        <p:sp>
          <p:nvSpPr>
            <p:cNvPr id="39" name="육각형 38"/>
            <p:cNvSpPr/>
            <p:nvPr/>
          </p:nvSpPr>
          <p:spPr>
            <a:xfrm>
              <a:off x="5425231" y="3858654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bg1">
                <a:lumMod val="50000"/>
                <a:alpha val="29000"/>
              </a:scheme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651540" y="4054438"/>
              <a:ext cx="1051860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algn="ctr" defTabSz="688976">
                <a:lnSpc>
                  <a:spcPct val="90000"/>
                </a:lnSpc>
                <a:defRPr lang="ko-KR" altLang="en-US"/>
              </a:pPr>
              <a:r>
                <a:rPr lang="ko-KR" altLang="en-US" dirty="0">
                  <a:solidFill>
                    <a:schemeClr val="tx1"/>
                  </a:solidFill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佛教艺术文化学科</a:t>
              </a:r>
            </a:p>
          </p:txBody>
        </p:sp>
        <p:sp>
          <p:nvSpPr>
            <p:cNvPr id="41" name="육각형 40"/>
            <p:cNvSpPr/>
            <p:nvPr/>
          </p:nvSpPr>
          <p:spPr>
            <a:xfrm>
              <a:off x="4033439" y="4552100"/>
              <a:ext cx="628726" cy="541731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accent6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/>
            <a:lstStyle/>
            <a:p>
              <a:endParaRPr lang="ko-KR" altLang="en-US"/>
            </a:p>
          </p:txBody>
        </p:sp>
        <p:sp>
          <p:nvSpPr>
            <p:cNvPr id="42" name="육각형 41"/>
            <p:cNvSpPr/>
            <p:nvPr/>
          </p:nvSpPr>
          <p:spPr>
            <a:xfrm>
              <a:off x="4172817" y="4538689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3366FF">
                <a:alpha val="29000"/>
              </a:srgb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258804" y="4781537"/>
              <a:ext cx="1139291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algn="ctr" defTabSz="688976">
                <a:lnSpc>
                  <a:spcPct val="90000"/>
                </a:lnSpc>
                <a:defRPr lang="ko-KR" altLang="en-US"/>
              </a:pPr>
              <a:r>
                <a:rPr lang="ko-KR" altLang="en-US" dirty="0">
                  <a:solidFill>
                    <a:schemeClr val="tx1"/>
                  </a:solidFill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艺术经营学科</a:t>
              </a:r>
            </a:p>
          </p:txBody>
        </p:sp>
        <p:sp>
          <p:nvSpPr>
            <p:cNvPr id="44" name="육각형 43"/>
            <p:cNvSpPr/>
            <p:nvPr/>
          </p:nvSpPr>
          <p:spPr>
            <a:xfrm>
              <a:off x="3287650" y="3539758"/>
              <a:ext cx="628726" cy="541731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accent6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/>
            <a:lstStyle/>
            <a:p>
              <a:endParaRPr lang="ko-KR" altLang="en-US"/>
            </a:p>
          </p:txBody>
        </p:sp>
        <p:sp>
          <p:nvSpPr>
            <p:cNvPr id="45" name="육각형 44"/>
            <p:cNvSpPr/>
            <p:nvPr/>
          </p:nvSpPr>
          <p:spPr>
            <a:xfrm>
              <a:off x="2914589" y="3859467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accent4">
                <a:alpha val="29000"/>
              </a:scheme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061489" y="4054814"/>
              <a:ext cx="1051860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algn="ctr" defTabSz="688976">
                <a:lnSpc>
                  <a:spcPct val="90000"/>
                </a:lnSpc>
                <a:defRPr lang="ko-KR" altLang="en-US"/>
              </a:pPr>
              <a:r>
                <a:rPr lang="ko-KR" altLang="en-US" dirty="0">
                  <a:solidFill>
                    <a:schemeClr val="tx1"/>
                  </a:solidFill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艺术治疗学科</a:t>
              </a:r>
            </a:p>
          </p:txBody>
        </p:sp>
        <p:sp>
          <p:nvSpPr>
            <p:cNvPr id="47" name="육각형 46"/>
            <p:cNvSpPr/>
            <p:nvPr/>
          </p:nvSpPr>
          <p:spPr>
            <a:xfrm>
              <a:off x="2914589" y="2428533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FFFF00">
                <a:alpha val="29000"/>
              </a:srgb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043342" y="2630035"/>
              <a:ext cx="1048147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0319" tIns="20319" rIns="20319" bIns="20319" anchor="ctr" anchorCtr="0">
              <a:noAutofit/>
            </a:bodyPr>
            <a:lstStyle/>
            <a:p>
              <a:pPr lvl="0" algn="ctr" defTabSz="688976">
                <a:lnSpc>
                  <a:spcPct val="90000"/>
                </a:lnSpc>
                <a:defRPr lang="ko-KR" altLang="en-US"/>
              </a:pPr>
              <a:r>
                <a:rPr lang="ko-KR" altLang="en-US" dirty="0">
                  <a:solidFill>
                    <a:schemeClr val="tx1"/>
                  </a:solidFill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实用艺术学科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6616382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2. </a:t>
            </a:r>
            <a:r>
              <a:rPr lang="ko-KR" altLang="en-US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在学年限及课程时间</a:t>
            </a: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3</a:t>
            </a:fld>
            <a:endParaRPr lang="ko-KR" altLang="en-US" dirty="0"/>
          </a:p>
        </p:txBody>
      </p:sp>
      <p:sp>
        <p:nvSpPr>
          <p:cNvPr id="49" name="Rectangle 21"/>
          <p:cNvSpPr txBox="1">
            <a:spLocks noChangeArrowheads="1"/>
          </p:cNvSpPr>
          <p:nvPr/>
        </p:nvSpPr>
        <p:spPr>
          <a:xfrm>
            <a:off x="457200" y="1124744"/>
            <a:ext cx="8579296" cy="4968552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zh-CN" sz="24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A</a:t>
            </a:r>
            <a:r>
              <a:rPr lang="en-US" altLang="ko-KR" sz="24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 </a:t>
            </a:r>
            <a:r>
              <a:rPr lang="ko-KR" altLang="en-US" sz="24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在学</a:t>
            </a:r>
            <a:r>
              <a:rPr lang="en-US" altLang="ko-KR" sz="24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24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登录</a:t>
            </a:r>
            <a:r>
              <a:rPr lang="en-US" altLang="ko-KR" sz="24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 </a:t>
            </a:r>
            <a:r>
              <a:rPr lang="ko-KR" altLang="en-US" sz="24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年限</a:t>
            </a:r>
            <a:endParaRPr lang="ko-KR" altLang="en-US" sz="2400" b="1" dirty="0">
              <a:solidFill>
                <a:srgbClr val="0070C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(1) </a:t>
            </a:r>
            <a:r>
              <a:rPr lang="ko-KR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中文课程 </a:t>
            </a:r>
            <a:r>
              <a: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最少</a:t>
            </a:r>
            <a:r>
              <a: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</a:t>
            </a:r>
            <a:r>
              <a:rPr lang="ko-KR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年</a:t>
            </a:r>
            <a:r>
              <a:rPr lang="en-US" altLang="zh-CN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6</a:t>
            </a:r>
            <a:r>
              <a:rPr lang="ko-KR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个月</a:t>
            </a:r>
            <a:r>
              <a:rPr lang="zh-CN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（</a:t>
            </a:r>
            <a:r>
              <a: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4</a:t>
            </a:r>
            <a:r>
              <a:rPr lang="ko-KR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学期</a:t>
            </a:r>
            <a:r>
              <a:rPr lang="zh-CN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，包含暑季学期）</a:t>
            </a:r>
            <a:endParaRPr lang="en-US" altLang="ko-KR" sz="20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1900" dirty="0">
              <a:solidFill>
                <a:srgbClr val="898989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1900" dirty="0">
              <a:solidFill>
                <a:srgbClr val="898989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4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B. </a:t>
            </a:r>
            <a:r>
              <a:rPr lang="ko-KR" altLang="en-US" sz="24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课程时间</a:t>
            </a:r>
            <a:endParaRPr lang="ko-KR" altLang="en-US" sz="2400" b="1" dirty="0">
              <a:solidFill>
                <a:srgbClr val="0070C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2000" dirty="0">
                <a:solidFill>
                  <a:srgbClr val="898989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(1) </a:t>
            </a:r>
            <a:r>
              <a:rPr lang="ko-KR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本学期课程期间 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2023. 09. 04.(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周一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 ~ 2023. 12. 12.(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周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二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 / 15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周</a:t>
            </a: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  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（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因公休日造成休讲的需进行补讲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）</a:t>
            </a: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(2) 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课程周日 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sz="1900" b="1" dirty="0">
                <a:solidFill>
                  <a:schemeClr val="accent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周一</a:t>
            </a:r>
            <a:r>
              <a:rPr lang="en-US" altLang="ko-KR" sz="1900" b="1" dirty="0">
                <a:solidFill>
                  <a:schemeClr val="accent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900" b="1" dirty="0">
                <a:solidFill>
                  <a:schemeClr val="accent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周二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(3) 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课程语言 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汉语</a:t>
            </a: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  <a:endParaRPr lang="ko-KR" altLang="en-US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8640692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2. </a:t>
            </a:r>
            <a:r>
              <a:rPr lang="ko-KR" altLang="en-US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在学年限及课程时间</a:t>
            </a:r>
            <a:endParaRPr lang="ko-KR" altLang="en-US" sz="2300" dirty="0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4</a:t>
            </a:fld>
            <a:endParaRPr lang="ko-KR" altLang="en-US" dirty="0"/>
          </a:p>
        </p:txBody>
      </p:sp>
      <p:sp>
        <p:nvSpPr>
          <p:cNvPr id="49" name="Rectangle 21"/>
          <p:cNvSpPr txBox="1">
            <a:spLocks noChangeArrowheads="1"/>
          </p:cNvSpPr>
          <p:nvPr/>
        </p:nvSpPr>
        <p:spPr>
          <a:xfrm>
            <a:off x="169166" y="898550"/>
            <a:ext cx="8579296" cy="5184576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(4) 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课程时间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(5) 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学费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: 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入学费 </a:t>
            </a:r>
            <a:r>
              <a:rPr lang="zh-CN" altLang="en-US" sz="1900" dirty="0">
                <a:effectLst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₩</a:t>
            </a:r>
            <a:r>
              <a:rPr lang="en-US" altLang="zh-CN" sz="1900" dirty="0">
                <a:effectLst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1,021,000</a:t>
            </a:r>
            <a:endParaRPr lang="en-US" altLang="zh-CN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900" dirty="0">
                <a:effectLst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	        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  费 </a:t>
            </a:r>
            <a:r>
              <a:rPr lang="zh-CN" altLang="en-US" sz="1900" dirty="0">
                <a:effectLst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₩ </a:t>
            </a:r>
            <a:r>
              <a:rPr lang="en-US" altLang="zh-CN" sz="1900" dirty="0">
                <a:effectLst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5,788,000</a:t>
            </a:r>
            <a:endParaRPr lang="zh-CN" altLang="en-US" sz="1900" dirty="0">
              <a:effectLst/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grpSp>
        <p:nvGrpSpPr>
          <p:cNvPr id="7" name="그룹 8"/>
          <p:cNvGrpSpPr/>
          <p:nvPr/>
        </p:nvGrpSpPr>
        <p:grpSpPr>
          <a:xfrm>
            <a:off x="971600" y="1916832"/>
            <a:ext cx="5894387" cy="1080120"/>
            <a:chOff x="1287463" y="4108450"/>
            <a:chExt cx="5894387" cy="1355725"/>
          </a:xfrm>
        </p:grpSpPr>
        <p:sp>
          <p:nvSpPr>
            <p:cNvPr id="8" name="AutoShape 5"/>
            <p:cNvSpPr>
              <a:spLocks noChangeArrowheads="1"/>
            </p:cNvSpPr>
            <p:nvPr/>
          </p:nvSpPr>
          <p:spPr>
            <a:xfrm>
              <a:off x="3160713" y="4121150"/>
              <a:ext cx="4021137" cy="566738"/>
            </a:xfrm>
            <a:prstGeom prst="roundRect">
              <a:avLst>
                <a:gd name="adj" fmla="val 16667"/>
              </a:avLst>
            </a:prstGeom>
            <a:solidFill>
              <a:srgbClr val="EAD0B6">
                <a:alpha val="70000"/>
              </a:srgbClr>
            </a:solidFill>
            <a:ln w="9525">
              <a:solidFill>
                <a:schemeClr val="bg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r>
                <a:rPr lang="en-US" altLang="ko-KR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15:30 ~ 16:50 (80</a:t>
              </a:r>
              <a:r>
                <a:rPr lang="ko-KR" altLang="en-US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分钟</a:t>
              </a:r>
              <a:r>
                <a:rPr lang="en-US" altLang="ko-KR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)</a:t>
              </a:r>
              <a:endParaRPr lang="ko-KR" altLang="en-US" dirty="0">
                <a:solidFill>
                  <a:schemeClr val="tx2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>
            <a:xfrm>
              <a:off x="3195638" y="4926013"/>
              <a:ext cx="3986212" cy="538162"/>
            </a:xfrm>
            <a:prstGeom prst="roundRect">
              <a:avLst>
                <a:gd name="adj" fmla="val 16667"/>
              </a:avLst>
            </a:prstGeom>
            <a:solidFill>
              <a:srgbClr val="EAD0B6">
                <a:alpha val="70000"/>
              </a:srgbClr>
            </a:solidFill>
            <a:ln w="9525">
              <a:solidFill>
                <a:schemeClr val="bg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r>
                <a:rPr lang="en-US" altLang="ko-KR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17:00 ~ 18:20 (80</a:t>
              </a:r>
              <a:r>
                <a:rPr lang="ko-KR" altLang="en-US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分钟</a:t>
              </a:r>
              <a:r>
                <a:rPr lang="en-US" altLang="ko-KR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)</a:t>
              </a:r>
              <a:endParaRPr lang="ko-KR" altLang="en-US" dirty="0">
                <a:solidFill>
                  <a:schemeClr val="tx2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sp>
          <p:nvSpPr>
            <p:cNvPr id="10" name="AutoShape 7"/>
            <p:cNvSpPr>
              <a:spLocks noChangeArrowheads="1"/>
            </p:cNvSpPr>
            <p:nvPr/>
          </p:nvSpPr>
          <p:spPr>
            <a:xfrm>
              <a:off x="1287463" y="4108450"/>
              <a:ext cx="2454275" cy="566738"/>
            </a:xfrm>
            <a:prstGeom prst="homePlate">
              <a:avLst>
                <a:gd name="adj" fmla="val 108263"/>
              </a:avLst>
            </a:prstGeom>
            <a:solidFill>
              <a:schemeClr val="tx2">
                <a:alpha val="80000"/>
              </a:schemeClr>
            </a:solidFill>
            <a:ln w="9525">
              <a:solidFill>
                <a:schemeClr val="bg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1</a:t>
              </a:r>
              <a:r>
                <a:rPr lang="ko-KR" altLang="en-US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课时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(</a:t>
              </a:r>
              <a:r>
                <a:rPr lang="en-US" altLang="zh-CN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7.5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~</a:t>
              </a:r>
              <a:r>
                <a:rPr lang="en-US" altLang="zh-CN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8.5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)</a:t>
              </a:r>
              <a:endParaRPr lang="ko-KR" altLang="en-US" b="1" dirty="0">
                <a:solidFill>
                  <a:schemeClr val="bg1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sp>
          <p:nvSpPr>
            <p:cNvPr id="12" name="AutoShape 8"/>
            <p:cNvSpPr>
              <a:spLocks noChangeArrowheads="1"/>
            </p:cNvSpPr>
            <p:nvPr/>
          </p:nvSpPr>
          <p:spPr>
            <a:xfrm>
              <a:off x="1287464" y="4895850"/>
              <a:ext cx="2462212" cy="566738"/>
            </a:xfrm>
            <a:prstGeom prst="homePlate">
              <a:avLst>
                <a:gd name="adj" fmla="val 108263"/>
              </a:avLst>
            </a:prstGeom>
            <a:solidFill>
              <a:schemeClr val="tx2">
                <a:alpha val="80000"/>
              </a:schemeClr>
            </a:solidFill>
            <a:ln w="9525">
              <a:solidFill>
                <a:schemeClr val="bg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2</a:t>
              </a:r>
              <a:r>
                <a:rPr lang="ko-KR" altLang="en-US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课时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(9.</a:t>
              </a:r>
              <a:r>
                <a:rPr lang="en-US" altLang="zh-CN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0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~10.</a:t>
              </a:r>
              <a:r>
                <a:rPr lang="en-US" altLang="zh-CN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0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)</a:t>
              </a:r>
              <a:endParaRPr lang="ko-KR" altLang="en-US" b="1" dirty="0">
                <a:solidFill>
                  <a:schemeClr val="bg1"/>
                </a:solidFill>
                <a:latin typeface="맑은 고딕"/>
                <a:ea typeface="맑은 고딕"/>
                <a:cs typeface="맑은 고딕"/>
              </a:endParaRPr>
            </a:p>
          </p:txBody>
        </p:sp>
      </p:grpSp>
      <p:sp>
        <p:nvSpPr>
          <p:cNvPr id="13" name="AutoShape 6"/>
          <p:cNvSpPr>
            <a:spLocks noChangeArrowheads="1"/>
          </p:cNvSpPr>
          <p:nvPr/>
        </p:nvSpPr>
        <p:spPr>
          <a:xfrm>
            <a:off x="2871837" y="3167190"/>
            <a:ext cx="3986212" cy="428759"/>
          </a:xfrm>
          <a:prstGeom prst="roundRect">
            <a:avLst>
              <a:gd name="adj" fmla="val 16667"/>
            </a:avLst>
          </a:prstGeom>
          <a:solidFill>
            <a:srgbClr val="EAD0B6">
              <a:alpha val="70000"/>
            </a:srgbClr>
          </a:solidFill>
          <a:ln w="9525">
            <a:solidFill>
              <a:schemeClr val="bg1"/>
            </a:solidFill>
            <a:round/>
          </a:ln>
        </p:spPr>
        <p:txBody>
          <a:bodyPr wrap="none" anchor="ctr"/>
          <a:lstStyle/>
          <a:p>
            <a:pPr algn="ctr">
              <a:defRPr lang="ko-KR" altLang="en-US"/>
            </a:pPr>
            <a:r>
              <a:rPr lang="en-US" altLang="ko-KR" dirty="0">
                <a:solidFill>
                  <a:schemeClr val="tx2"/>
                </a:solidFill>
                <a:latin typeface="맑은 고딕"/>
                <a:ea typeface="맑은 고딕"/>
                <a:cs typeface="맑은 고딕"/>
              </a:rPr>
              <a:t>18:30 ~ 19:50 (80</a:t>
            </a:r>
            <a:r>
              <a:rPr lang="ko-KR" altLang="en-US" dirty="0">
                <a:solidFill>
                  <a:schemeClr val="tx2"/>
                </a:solidFill>
                <a:latin typeface="맑은 고딕"/>
                <a:ea typeface="맑은 고딕"/>
                <a:cs typeface="맑은 고딕"/>
              </a:rPr>
              <a:t>分钟</a:t>
            </a:r>
            <a:r>
              <a:rPr lang="en-US" altLang="ko-KR" dirty="0">
                <a:solidFill>
                  <a:schemeClr val="tx2"/>
                </a:solidFill>
                <a:latin typeface="맑은 고딕"/>
                <a:ea typeface="맑은 고딕"/>
                <a:cs typeface="맑은 고딕"/>
              </a:rPr>
              <a:t>)</a:t>
            </a:r>
            <a:endParaRPr lang="ko-KR" altLang="en-US" dirty="0">
              <a:solidFill>
                <a:schemeClr val="tx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4" name="AutoShape 8"/>
          <p:cNvSpPr>
            <a:spLocks noChangeArrowheads="1"/>
          </p:cNvSpPr>
          <p:nvPr/>
        </p:nvSpPr>
        <p:spPr>
          <a:xfrm>
            <a:off x="963663" y="3143159"/>
            <a:ext cx="2462212" cy="451526"/>
          </a:xfrm>
          <a:prstGeom prst="homePlate">
            <a:avLst>
              <a:gd name="adj" fmla="val 108263"/>
            </a:avLst>
          </a:prstGeom>
          <a:solidFill>
            <a:schemeClr val="tx2">
              <a:alpha val="80000"/>
            </a:schemeClr>
          </a:solidFill>
          <a:ln w="9525">
            <a:solidFill>
              <a:schemeClr val="bg1"/>
            </a:solidFill>
            <a:miter/>
          </a:ln>
        </p:spPr>
        <p:txBody>
          <a:bodyPr wrap="none" anchor="ctr"/>
          <a:lstStyle/>
          <a:p>
            <a:pPr algn="ctr">
              <a:defRPr lang="ko-KR" altLang="en-US"/>
            </a:pPr>
            <a:r>
              <a:rPr lang="en-US" altLang="ko-KR" b="1" dirty="0">
                <a:solidFill>
                  <a:schemeClr val="bg1"/>
                </a:solidFill>
                <a:latin typeface="맑은 고딕"/>
                <a:ea typeface="맑은 고딕"/>
                <a:cs typeface="맑은 고딕"/>
              </a:rPr>
              <a:t>3</a:t>
            </a:r>
            <a:r>
              <a:rPr lang="ko-KR" altLang="en-US" b="1" dirty="0">
                <a:solidFill>
                  <a:schemeClr val="bg1"/>
                </a:solidFill>
                <a:latin typeface="맑은 고딕"/>
                <a:ea typeface="맑은 고딕"/>
                <a:cs typeface="맑은 고딕"/>
              </a:rPr>
              <a:t>课时</a:t>
            </a:r>
            <a:r>
              <a:rPr lang="en-US" altLang="ko-KR" b="1" dirty="0">
                <a:solidFill>
                  <a:schemeClr val="bg1"/>
                </a:solidFill>
                <a:latin typeface="맑은 고딕"/>
                <a:ea typeface="맑은 고딕"/>
                <a:cs typeface="맑은 고딕"/>
              </a:rPr>
              <a:t>(10.</a:t>
            </a:r>
            <a:r>
              <a:rPr lang="en-US" altLang="zh-CN" b="1" dirty="0">
                <a:solidFill>
                  <a:schemeClr val="bg1"/>
                </a:solidFill>
                <a:latin typeface="맑은 고딕"/>
                <a:ea typeface="맑은 고딕"/>
                <a:cs typeface="맑은 고딕"/>
              </a:rPr>
              <a:t>5</a:t>
            </a:r>
            <a:r>
              <a:rPr lang="en-US" altLang="ko-KR" b="1" dirty="0">
                <a:solidFill>
                  <a:schemeClr val="bg1"/>
                </a:solidFill>
                <a:latin typeface="맑은 고딕"/>
                <a:ea typeface="맑은 고딕"/>
                <a:cs typeface="맑은 고딕"/>
              </a:rPr>
              <a:t>~11.5)</a:t>
            </a:r>
            <a:endParaRPr lang="ko-KR" altLang="en-US" b="1" dirty="0">
              <a:solidFill>
                <a:schemeClr val="bg1"/>
              </a:solidFill>
              <a:latin typeface="맑은 고딕"/>
              <a:ea typeface="맑은 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537811442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2. </a:t>
            </a:r>
            <a:r>
              <a:rPr lang="ko-KR" altLang="en-US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在学年限及课程时间</a:t>
            </a:r>
            <a:endParaRPr lang="ko-KR" altLang="en-US" sz="2300" dirty="0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5</a:t>
            </a:fld>
            <a:endParaRPr lang="ko-KR" altLang="en-US" dirty="0"/>
          </a:p>
        </p:txBody>
      </p:sp>
      <p:sp>
        <p:nvSpPr>
          <p:cNvPr id="49" name="Rectangle 21"/>
          <p:cNvSpPr txBox="1">
            <a:spLocks noChangeArrowheads="1"/>
          </p:cNvSpPr>
          <p:nvPr/>
        </p:nvSpPr>
        <p:spPr>
          <a:xfrm>
            <a:off x="169166" y="898550"/>
            <a:ext cx="8579296" cy="5184576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(6) 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课程时间表</a:t>
            </a: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 ◆ 艺术经营学科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文化艺术产业管理（中文）</a:t>
            </a: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  <a:endParaRPr lang="ko-KR" altLang="en-US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962089"/>
            <a:ext cx="8429019" cy="413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81248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3. </a:t>
            </a:r>
            <a:r>
              <a:rPr lang="ko-KR" altLang="en-US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选课</a:t>
            </a: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6</a:t>
            </a:fld>
            <a:endParaRPr lang="ko-KR" altLang="en-US" dirty="0"/>
          </a:p>
        </p:txBody>
      </p:sp>
      <p:sp>
        <p:nvSpPr>
          <p:cNvPr id="10" name="TextBox 12"/>
          <p:cNvSpPr txBox="1"/>
          <p:nvPr/>
        </p:nvSpPr>
        <p:spPr>
          <a:xfrm>
            <a:off x="385762" y="908720"/>
            <a:ext cx="8657579" cy="5444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A. </a:t>
            </a:r>
            <a:r>
              <a:rPr lang="ko-KR" altLang="en-US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选课</a:t>
            </a:r>
            <a:endParaRPr lang="ko-KR" altLang="en-US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(1) </a:t>
            </a:r>
            <a:r>
              <a:rPr lang="ko-Kore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新生选课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/>
            </a:r>
            <a:b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申请时间</a:t>
            </a:r>
            <a:r>
              <a:rPr lang="ko-KR" altLang="en-US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 8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月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21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日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周一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 10:00 ~ 8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月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25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日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周五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r>
              <a:rPr lang="ko-KR" altLang="en-US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23:59</a:t>
            </a:r>
            <a:b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修正时间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:  9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月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4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日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周一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 ~ 9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月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8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日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周五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b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(2) </a:t>
            </a:r>
            <a:r>
              <a:rPr lang="zh-CN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选课方法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en-US" altLang="ko-KR" b="1" dirty="0" err="1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uDRIMS</a:t>
            </a:r>
            <a:r>
              <a:rPr lang="en-US" altLang="ko-KR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→ 대학원학사</a:t>
            </a:r>
            <a:r>
              <a:rPr lang="en-US" altLang="ko-KR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→ 교과수업→ 수강신청관리 → 수강신청</a:t>
            </a:r>
            <a:endParaRPr lang="en-US" altLang="ko-KR" b="1" dirty="0">
              <a:solidFill>
                <a:schemeClr val="tx2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zh-CN" altLang="en-US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            </a:t>
            </a:r>
            <a:r>
              <a:rPr lang="en-US" altLang="zh-CN" b="1" dirty="0" err="1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uDRIMS</a:t>
            </a:r>
            <a:r>
              <a:rPr lang="ko-KR" altLang="en-US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→</a:t>
            </a:r>
            <a:r>
              <a:rPr lang="ko-KR" altLang="en-US" b="1" dirty="0" err="1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大学院学士</a:t>
            </a:r>
            <a:r>
              <a:rPr lang="ko-KR" altLang="en-US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→</a:t>
            </a:r>
            <a:r>
              <a:rPr lang="ko-KR" altLang="en-US" b="1" dirty="0" err="1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教学课程</a:t>
            </a:r>
            <a:r>
              <a:rPr lang="ko-KR" altLang="en-US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→</a:t>
            </a:r>
            <a:r>
              <a:rPr lang="ko-KR" altLang="en-US" b="1" dirty="0" err="1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选课申请管理</a:t>
            </a:r>
            <a:r>
              <a:rPr lang="ko-KR" altLang="en-US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→</a:t>
            </a:r>
            <a:r>
              <a:rPr lang="ko-KR" altLang="en-US" b="1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选课申请</a:t>
            </a:r>
            <a:endParaRPr lang="en-US" altLang="ko-KR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             </a:t>
            </a:r>
            <a:r>
              <a:rPr lang="ko-KR" altLang="en-US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</a:t>
            </a:r>
            <a:r>
              <a:rPr lang="ko-KR" altLang="en-US" b="1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请参考官网的指导手册</a:t>
            </a:r>
            <a:endParaRPr lang="en-US" altLang="ko-KR" b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B. </a:t>
            </a:r>
            <a:r>
              <a:rPr lang="ko-KR" altLang="en-US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选修学分</a:t>
            </a:r>
            <a:endParaRPr lang="ko-KR" altLang="en-US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(1) 1</a:t>
            </a: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学期 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~ 3</a:t>
            </a: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学期 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每学期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8</a:t>
            </a: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(2</a:t>
            </a: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*4</a:t>
            </a: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科目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共取得</a:t>
            </a:r>
            <a:r>
              <a:rPr lang="en-US" altLang="ko-KR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24</a:t>
            </a:r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学分 </a:t>
            </a:r>
            <a:endParaRPr lang="en-US" altLang="ko-KR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(2) </a:t>
            </a: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夏季季节学期 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en-US" altLang="ko-KR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6</a:t>
            </a:r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(2</a:t>
            </a: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*3</a:t>
            </a: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科目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(3) </a:t>
            </a: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总学分 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en-US" altLang="ko-KR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30</a:t>
            </a:r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endParaRPr lang="en-US" altLang="ko-KR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zh-CN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C.</a:t>
            </a:r>
            <a:r>
              <a:rPr lang="zh-CN" altLang="en-US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出勤</a:t>
            </a:r>
            <a:endParaRPr lang="en-US" altLang="zh-CN" b="1" dirty="0">
              <a:solidFill>
                <a:schemeClr val="tx2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zh-CN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lang="en-US" altLang="zh-CN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</a:t>
            </a:r>
            <a:r>
              <a:rPr lang="zh-CN" altLang="en-US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次</a:t>
            </a:r>
            <a:r>
              <a:rPr lang="zh-CN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迟到算一次缺席</a:t>
            </a:r>
            <a:r>
              <a:rPr lang="zh-CN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；</a:t>
            </a:r>
            <a:r>
              <a:rPr lang="en-US" altLang="zh-CN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5</a:t>
            </a:r>
            <a:r>
              <a:rPr lang="zh-CN" altLang="en-US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次以上（含</a:t>
            </a:r>
            <a:r>
              <a:rPr lang="en-US" altLang="zh-CN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5</a:t>
            </a:r>
            <a:r>
              <a:rPr lang="zh-CN" altLang="en-US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次）</a:t>
            </a:r>
            <a:r>
              <a:rPr lang="zh-CN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缺席时，该科目成绩将作不合格处理                         </a:t>
            </a:r>
            <a:endParaRPr lang="en-US" altLang="ko-KR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176872"/>
      </p:ext>
    </p:extLst>
  </p:cSld>
  <p:clrMapOvr>
    <a:masterClrMapping/>
  </p:clrMapOvr>
  <p:transition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4. </a:t>
            </a:r>
            <a:r>
              <a:rPr lang="ko-KR" altLang="en-US" sz="23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毕业方式</a:t>
            </a:r>
            <a:endParaRPr lang="ko-KR" altLang="en-US" sz="23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7</a:t>
            </a:fld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5762" y="1268760"/>
            <a:ext cx="8676456" cy="3806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A. </a:t>
            </a:r>
            <a:r>
              <a:rPr lang="ko-KR" altLang="en-US" sz="2000" b="1" dirty="0" err="1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学分毕业</a:t>
            </a:r>
            <a:endParaRPr lang="en-US" altLang="ko-KR" sz="19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(1) 4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学期已修</a:t>
            </a: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(2)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综合考试</a:t>
            </a:r>
            <a:r>
              <a:rPr lang="en-US" altLang="zh-CN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科目合格 （中文，</a:t>
            </a:r>
            <a:r>
              <a:rPr lang="en-US" altLang="zh-CN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60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分以上）</a:t>
            </a: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(3)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外语考试免试</a:t>
            </a: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-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最近两年之内</a:t>
            </a:r>
            <a:r>
              <a:rPr lang="en-US" altLang="ko-KR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Topik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考试</a:t>
            </a:r>
            <a:r>
              <a:rPr lang="en-US" altLang="zh-CN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5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级获得者</a:t>
            </a: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endParaRPr lang="en-US" altLang="ko-KR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-</a:t>
            </a: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韩语相关指定课程</a:t>
            </a:r>
            <a:r>
              <a:rPr lang="ko-Kore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已修后</a:t>
            </a:r>
            <a:r>
              <a:rPr lang="zh-CN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，最少一门课程获得</a:t>
            </a:r>
            <a:r>
              <a:rPr lang="en-US" altLang="zh-CN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B+</a:t>
            </a:r>
            <a:r>
              <a:rPr lang="zh-CN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以上的成绩</a:t>
            </a:r>
            <a:endParaRPr lang="en-US" altLang="ko-KR" sz="20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(4)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在学中取得</a:t>
            </a:r>
            <a:r>
              <a:rPr lang="ko-KR" altLang="en-US" sz="24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总</a:t>
            </a:r>
            <a:r>
              <a:rPr lang="en-US" altLang="ko-KR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30</a:t>
            </a:r>
            <a:r>
              <a:rPr lang="ko-KR" altLang="en-US" sz="24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endParaRPr lang="en-US" altLang="ko-KR" sz="24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zh-CN" altLang="en-US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</a:t>
            </a:r>
            <a:r>
              <a:rPr lang="zh-CN" altLang="en-US" sz="2400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</a:t>
            </a:r>
            <a:r>
              <a:rPr lang="ko-KR" altLang="en-US" sz="2400" b="1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不可选别的专业的课程</a:t>
            </a:r>
            <a:endParaRPr lang="en-US" altLang="ko-KR" sz="2400" b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9012549"/>
      </p:ext>
    </p:extLst>
  </p:cSld>
  <p:clrMapOvr>
    <a:masterClrMapping/>
  </p:clrMapOvr>
  <p:transition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dirty="0"/>
              <a:t>6. </a:t>
            </a:r>
            <a:r>
              <a:rPr lang="ko-KR" altLang="en-US" sz="2300" b="1" dirty="0" err="1"/>
              <a:t>综合考试</a:t>
            </a:r>
            <a:endParaRPr lang="ko-KR" altLang="en-US" sz="2300" b="1" dirty="0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8</a:t>
            </a:fld>
            <a:endParaRPr lang="ko-KR" alt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5762" y="980728"/>
            <a:ext cx="8758238" cy="4608512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A. </a:t>
            </a:r>
            <a:r>
              <a:rPr lang="ko-KR" altLang="en-US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应试资格</a:t>
            </a:r>
            <a:r>
              <a:rPr lang="ko-KR" altLang="en-US" sz="20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0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登录</a:t>
            </a:r>
            <a:r>
              <a: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</a:t>
            </a:r>
            <a:r>
              <a:rPr lang="ko-KR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学期以上</a:t>
            </a:r>
            <a:r>
              <a:rPr lang="zh-CN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及已修</a:t>
            </a:r>
            <a:r>
              <a:rPr lang="en-US" altLang="zh-CN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12</a:t>
            </a:r>
            <a:r>
              <a:rPr lang="zh-CN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r>
              <a:rPr lang="ko-KR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的在学生</a:t>
            </a:r>
            <a:endParaRPr lang="en-US" altLang="ko-KR" sz="20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ko-KR" altLang="en-US" sz="20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B. </a:t>
            </a:r>
            <a:r>
              <a:rPr lang="ko-KR" altLang="en-US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考试科目 </a:t>
            </a:r>
            <a:r>
              <a:rPr lang="en-US" altLang="ko-KR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(* 2</a:t>
            </a:r>
            <a:r>
              <a:rPr lang="ko-KR" altLang="en-US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门</a:t>
            </a:r>
            <a:r>
              <a:rPr lang="zh-CN" altLang="en-US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专业课程，考试科目可能发生改变，请及时确认公告</a:t>
            </a:r>
            <a:r>
              <a:rPr lang="en-US" altLang="ko-KR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2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solidFill>
                <a:schemeClr val="tx2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C. </a:t>
            </a:r>
            <a:r>
              <a:rPr lang="ko-KR" altLang="en-US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考试时期 </a:t>
            </a:r>
            <a:r>
              <a:rPr lang="en-US" altLang="ko-KR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</a:t>
            </a:r>
            <a:r>
              <a:rPr lang="en-US" altLang="ko-KR" sz="20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zh-CN" sz="20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4</a:t>
            </a:r>
            <a:r>
              <a:rPr lang="zh-CN" altLang="en-US" sz="20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月，</a:t>
            </a:r>
            <a:r>
              <a:rPr lang="en-US" altLang="ko-KR" sz="20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</a:t>
            </a:r>
            <a:r>
              <a:rPr lang="zh-CN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月内 </a:t>
            </a:r>
            <a:r>
              <a: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zh-CN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考试日期日后通知</a:t>
            </a:r>
            <a:r>
              <a: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ko-KR" altLang="en-US" sz="20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D. </a:t>
            </a:r>
            <a:r>
              <a:rPr lang="ko-KR" altLang="en-US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合格标准 </a:t>
            </a:r>
            <a:r>
              <a:rPr lang="en-US" altLang="ko-KR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en-US" altLang="ko-KR" sz="20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20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每门科目</a:t>
            </a:r>
            <a:r>
              <a:rPr lang="en-US" altLang="ko-KR" sz="20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r>
              <a:rPr lang="ko-KR" altLang="en-US" sz="20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得分</a:t>
            </a:r>
            <a:r>
              <a:rPr lang="en-US" altLang="ko-KR" sz="20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60</a:t>
            </a:r>
            <a:r>
              <a:rPr lang="ko-KR" altLang="en-US" sz="20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分以上</a:t>
            </a:r>
            <a:r>
              <a:rPr lang="zh-CN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（满分</a:t>
            </a:r>
            <a:r>
              <a:rPr lang="en-US" altLang="zh-CN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100</a:t>
            </a:r>
            <a:r>
              <a:rPr lang="zh-CN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分）</a:t>
            </a:r>
            <a:endParaRPr lang="ko-KR" altLang="en-US" sz="20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442803"/>
              </p:ext>
            </p:extLst>
          </p:nvPr>
        </p:nvGraphicFramePr>
        <p:xfrm>
          <a:off x="683568" y="2204864"/>
          <a:ext cx="7435203" cy="16615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40154">
                  <a:extLst>
                    <a:ext uri="{9D8B030D-6E8A-4147-A177-3AD203B41FA5}">
                      <a16:colId xmlns:a16="http://schemas.microsoft.com/office/drawing/2014/main" val="2905117429"/>
                    </a:ext>
                  </a:extLst>
                </a:gridCol>
                <a:gridCol w="2293839">
                  <a:extLst>
                    <a:ext uri="{9D8B030D-6E8A-4147-A177-3AD203B41FA5}">
                      <a16:colId xmlns:a16="http://schemas.microsoft.com/office/drawing/2014/main" val="2127924514"/>
                    </a:ext>
                  </a:extLst>
                </a:gridCol>
                <a:gridCol w="3401210">
                  <a:extLst>
                    <a:ext uri="{9D8B030D-6E8A-4147-A177-3AD203B41FA5}">
                      <a16:colId xmlns:a16="http://schemas.microsoft.com/office/drawing/2014/main" val="2042017585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>
                          <a:solidFill>
                            <a:schemeClr val="bg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学科</a:t>
                      </a:r>
                      <a:endParaRPr lang="ko-KR" altLang="en-US" b="1" dirty="0">
                        <a:solidFill>
                          <a:schemeClr val="bg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>
                          <a:solidFill>
                            <a:schemeClr val="bg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专业</a:t>
                      </a:r>
                      <a:endParaRPr lang="ko-KR" altLang="en-US" b="1" dirty="0">
                        <a:solidFill>
                          <a:schemeClr val="bg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>
                          <a:solidFill>
                            <a:schemeClr val="bg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指定科目</a:t>
                      </a:r>
                      <a:endParaRPr lang="ko-KR" altLang="en-US" b="1" dirty="0">
                        <a:solidFill>
                          <a:schemeClr val="bg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878422"/>
                  </a:ext>
                </a:extLst>
              </a:tr>
              <a:tr h="12295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艺术经营</a:t>
                      </a:r>
                      <a:endParaRPr lang="ko-KR" altLang="en-US" b="1" dirty="0"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文化艺术产业管理</a:t>
                      </a:r>
                      <a:endParaRPr lang="ko-KR" altLang="en-US" dirty="0"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         文化经济学研究</a:t>
                      </a:r>
                      <a:endParaRPr lang="en-US" altLang="ko-KR" dirty="0"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文化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艺术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营销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研究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4652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174867"/>
      </p:ext>
    </p:extLst>
  </p:cSld>
  <p:clrMapOvr>
    <a:masterClrMapping/>
  </p:clrMapOvr>
  <p:transition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7. </a:t>
            </a:r>
            <a:r>
              <a:rPr lang="ko-KR" altLang="en-US" sz="23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学籍变动</a:t>
            </a:r>
            <a:endParaRPr lang="ko-KR" altLang="en-US" sz="23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9</a:t>
            </a:fld>
            <a:endParaRPr lang="ko-KR" alt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93150" y="1065973"/>
            <a:ext cx="8757699" cy="5544616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marL="533400" indent="-533400"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A. </a:t>
            </a:r>
            <a:r>
              <a:rPr lang="ko-KR" altLang="en-US" sz="2000" b="1" dirty="0" err="1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休学及复学</a:t>
            </a:r>
            <a:endParaRPr lang="ko-KR" altLang="en-US" sz="2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(1)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每学期通过学校官网公告，由学生本人通过</a:t>
            </a:r>
            <a:r>
              <a:rPr lang="en-US" altLang="ko-KR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uDRIMS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进行申请</a:t>
            </a:r>
            <a:endParaRPr lang="ko-KR" altLang="en-US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(2)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在学中可休学期限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共</a:t>
            </a:r>
            <a:r>
              <a:rPr lang="en-US" altLang="zh-CN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4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学期</a:t>
            </a:r>
            <a:endParaRPr lang="ko-KR" altLang="en-US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（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其他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创业、疾病、怀孕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生育、育儿休学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）</a:t>
            </a: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(3) </a:t>
            </a:r>
            <a:r>
              <a:rPr lang="ko-KR" altLang="en-US" sz="1900" b="1" u="sng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休学期满后如不复学或申请延长休学时间，将进行未登陆开除处理</a:t>
            </a:r>
            <a:endParaRPr lang="en-US" altLang="ko-KR" sz="1900" b="1" u="sng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zh-CN" altLang="en-US" sz="1900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*夏季学期不可休</a:t>
            </a:r>
            <a:r>
              <a:rPr lang="en-US" altLang="zh-CN" sz="1900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·</a:t>
            </a:r>
            <a:r>
              <a:rPr lang="zh-CN" altLang="en-US" sz="1900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复学</a:t>
            </a:r>
            <a:endParaRPr lang="ko-KR" altLang="en-US" b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endParaRPr lang="ko-KR" altLang="en-US" sz="15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B. </a:t>
            </a:r>
            <a:r>
              <a:rPr lang="ko-KR" altLang="en-US" sz="2000" b="1" dirty="0" err="1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再入学</a:t>
            </a:r>
            <a:endParaRPr lang="ko-KR" altLang="en-US" sz="2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(1) </a:t>
            </a:r>
            <a:r>
              <a:rPr lang="ko-KR" altLang="en-US" sz="20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被开除者希望再入学时</a:t>
            </a:r>
            <a:r>
              <a:rPr lang="ko-KR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/>
            </a:r>
            <a:br>
              <a:rPr lang="ko-KR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20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仅限未登陆除籍者、退学申请者</a:t>
            </a:r>
            <a:r>
              <a: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</a:t>
            </a:r>
            <a:r>
              <a:rPr lang="ko-KR" altLang="en-US" sz="20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因警告被除籍的情况除外</a:t>
            </a:r>
            <a:r>
              <a: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(2)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20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必须填写再入学志愿书，并得到指导教授及研究生院院长的许可</a:t>
            </a:r>
            <a:endParaRPr lang="en-US" altLang="ko-KR" sz="15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※ </a:t>
            </a:r>
            <a:r>
              <a:rPr lang="ko-KR" altLang="en-US" sz="2000" b="1" dirty="0" err="1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文化艺术研究生院学务内容将会在主页上分别进行公告</a:t>
            </a:r>
            <a:endParaRPr lang="ko-KR" altLang="en-US" sz="2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4158540"/>
      </p:ext>
    </p:extLst>
  </p:cSld>
  <p:clrMapOvr>
    <a:masterClrMapping/>
  </p:clrMapOvr>
  <p:transition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84485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8. </a:t>
            </a:r>
            <a:r>
              <a:rPr lang="ko-KR" altLang="en-US" sz="23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学生证</a:t>
            </a:r>
            <a:r>
              <a:rPr lang="ko-KR" altLang="en-US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 </a:t>
            </a:r>
            <a:r>
              <a:rPr lang="ko-KR" altLang="en-US" sz="23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证明书</a:t>
            </a:r>
            <a:r>
              <a:rPr lang="ko-KR" altLang="en-US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 </a:t>
            </a:r>
            <a:r>
              <a:rPr lang="ko-KR" altLang="en-US" sz="23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停车券</a:t>
            </a:r>
            <a:endParaRPr lang="ko-KR" altLang="en-US" sz="23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10</a:t>
            </a:fld>
            <a:endParaRPr lang="ko-KR" altLang="en-US" dirty="0"/>
          </a:p>
        </p:txBody>
      </p:sp>
      <p:sp>
        <p:nvSpPr>
          <p:cNvPr id="5" name="TextBox 10"/>
          <p:cNvSpPr txBox="1"/>
          <p:nvPr/>
        </p:nvSpPr>
        <p:spPr>
          <a:xfrm>
            <a:off x="385762" y="891175"/>
            <a:ext cx="8758238" cy="5250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 lang="ko-KR" altLang="en-US"/>
            </a:pPr>
            <a:r>
              <a:rPr lang="en-US" altLang="ko-KR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A. </a:t>
            </a:r>
            <a:r>
              <a:rPr lang="ko-KR" altLang="en-US" sz="2000" b="1" dirty="0" err="1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学生证发放</a:t>
            </a:r>
            <a:endParaRPr lang="ko-KR" altLang="en-US" sz="2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-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新发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教务运营室统一发放</a:t>
            </a: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-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再发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学生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CS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中心发放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（再发费用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5,000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元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pPr lvl="0">
              <a:lnSpc>
                <a:spcPct val="120000"/>
              </a:lnSpc>
              <a:defRPr lang="ko-KR" altLang="en-US"/>
            </a:pPr>
            <a:endParaRPr lang="en-US" altLang="ko-KR" sz="1900" b="1" dirty="0">
              <a:solidFill>
                <a:prstClr val="black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zh-CN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lang="en-US" altLang="ko-KR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 </a:t>
            </a:r>
            <a:r>
              <a:rPr lang="ko-KR" altLang="en-US" sz="2000" b="1" dirty="0" err="1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各种证明书</a:t>
            </a:r>
            <a:r>
              <a:rPr lang="ko-KR" altLang="en-US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2000" b="1" dirty="0" err="1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可在主页线上开发证明</a:t>
            </a:r>
            <a:r>
              <a:rPr lang="en-US" altLang="ko-KR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en-US" altLang="ko-KR" sz="2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校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内</a:t>
            </a:r>
            <a:r>
              <a:rPr lang="ko-KR" altLang="en-US" sz="19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9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文化馆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楼自动签发机或学生</a:t>
            </a:r>
            <a:r>
              <a:rPr lang="en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CS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中心（位置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本馆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楼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）</a:t>
            </a: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19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线上开发</a:t>
            </a:r>
            <a:r>
              <a:rPr lang="ko-KR" altLang="en-US" sz="19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9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en-US" altLang="ko-KR" b="1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hlinkClick r:id="rId3"/>
              </a:rPr>
              <a:t>http://</a:t>
            </a:r>
            <a:r>
              <a:rPr lang="en-US" altLang="ko-KR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hlinkClick r:id="rId3"/>
              </a:rPr>
              <a:t>dongguk.certpia.com</a:t>
            </a:r>
            <a:r>
              <a:rPr lang="en-US" altLang="ko-KR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(CS</a:t>
            </a:r>
            <a:r>
              <a:rPr lang="ko-KR" altLang="en-US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광장</a:t>
            </a:r>
            <a:r>
              <a:rPr lang="en-US" altLang="ko-KR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-&gt;</a:t>
            </a: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학생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CS</a:t>
            </a: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센터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-&gt;</a:t>
            </a: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증명서발급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en-US" altLang="ko-KR" dirty="0"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9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- </a:t>
            </a:r>
            <a:r>
              <a:rPr lang="en-US" altLang="ko-KR" sz="1900" b="0" spc="1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FAX</a:t>
            </a:r>
            <a:r>
              <a:rPr lang="ko-Kore-KR" altLang="en-US" sz="1900" spc="1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民愿</a:t>
            </a:r>
            <a:r>
              <a:rPr lang="ko-KR" altLang="en-US" sz="19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: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全国市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·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郡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·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区厅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，居民中心</a:t>
            </a:r>
            <a:endParaRPr lang="ko-KR" altLang="en-US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C. </a:t>
            </a:r>
            <a:r>
              <a:rPr lang="ko-KR" altLang="en-US" sz="2000" b="1" dirty="0" err="1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定期停车券</a:t>
            </a:r>
            <a:r>
              <a:rPr lang="ko-KR" altLang="en-US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2000" b="1" dirty="0" err="1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车辆登记</a:t>
            </a:r>
            <a:r>
              <a:rPr lang="ko-KR" altLang="en-US" sz="2000" b="1" dirty="0">
                <a:solidFill>
                  <a:schemeClr val="tx2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 </a:t>
            </a: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-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提交文件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本人车辆登记证复印件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份</a:t>
            </a:r>
            <a:endParaRPr lang="ko-KR" altLang="en-US" sz="12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金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额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月使用费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20000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韩元（特殊大学院研究生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）</a:t>
            </a: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申请地点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访问经营馆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楼停车管理室或线上申请</a:t>
            </a: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12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                          (</a:t>
            </a:r>
            <a:r>
              <a:rPr lang="ko-KR" altLang="en-US" sz="12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在线申请途径</a:t>
            </a:r>
            <a:r>
              <a:rPr lang="en-US" altLang="ko-KR" sz="12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</a:t>
            </a:r>
            <a:r>
              <a:rPr lang="ko-KR" altLang="en-US" sz="12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官网</a:t>
            </a:r>
            <a:r>
              <a:rPr lang="en-US" altLang="ko-KR" sz="12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&gt;</a:t>
            </a:r>
            <a:r>
              <a:rPr lang="ko-KR" altLang="en-US" sz="12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学事</a:t>
            </a:r>
            <a:r>
              <a:rPr lang="en-US" altLang="ko-KR" sz="12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</a:t>
            </a:r>
            <a:r>
              <a:rPr lang="ko-KR" altLang="en-US" sz="12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生活</a:t>
            </a:r>
            <a:r>
              <a:rPr lang="en-US" altLang="ko-KR" sz="12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</a:t>
            </a:r>
            <a:r>
              <a:rPr lang="ko-KR" altLang="en-US" sz="12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奖学金</a:t>
            </a:r>
            <a:r>
              <a:rPr lang="en-US" altLang="ko-KR" sz="12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&gt;</a:t>
            </a:r>
            <a:r>
              <a:rPr lang="ko-KR" altLang="en-US" sz="12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生活中心</a:t>
            </a:r>
            <a:r>
              <a:rPr lang="en-US" altLang="ko-KR" sz="12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&gt;</a:t>
            </a:r>
            <a:r>
              <a:rPr lang="ko-KR" altLang="en-US" sz="12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停车指南</a:t>
            </a:r>
            <a:r>
              <a:rPr lang="ko-KR" altLang="en-US" sz="12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）</a:t>
            </a: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- 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每月缴纳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20000</a:t>
            </a:r>
            <a:r>
              <a:rPr lang="ko-KR" altLang="en-US" sz="19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韩元延长使用期限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900" b="1" dirty="0">
                <a:solidFill>
                  <a:schemeClr val="accent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900" b="1" dirty="0" err="1">
                <a:solidFill>
                  <a:schemeClr val="accent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向停车管理室或正门结算所缴纳</a:t>
            </a:r>
            <a:r>
              <a:rPr lang="en-US" altLang="ko-KR" sz="1900" b="1" dirty="0">
                <a:solidFill>
                  <a:schemeClr val="accent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40416891"/>
      </p:ext>
    </p:extLst>
  </p:cSld>
  <p:clrMapOvr>
    <a:masterClrMapping/>
  </p:clrMapOvr>
  <p:transition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dirty="0"/>
              <a:t>Cultural Activity</a:t>
            </a:r>
            <a:endParaRPr lang="ko-KR" altLang="en-US" sz="2300" dirty="0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11</a:t>
            </a:fld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61639" y="1020738"/>
            <a:ext cx="5161035" cy="1698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arenBoth"/>
            </a:pPr>
            <a:r>
              <a:rPr lang="ko-KR" altLang="en-US" dirty="0" err="1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校内话剧观赏</a:t>
            </a:r>
            <a:endParaRPr lang="en-US" altLang="ko-KR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《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温泉旅馆</a:t>
            </a: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》</a:t>
            </a:r>
            <a: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/>
            </a:r>
            <a:b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lang="ko-KR" altLang="en-US" dirty="0" err="1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日期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：</a:t>
            </a:r>
            <a: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2023.</a:t>
            </a: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3.23</a:t>
            </a:r>
            <a:b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场所： 李海浪艺术剧场</a:t>
            </a:r>
            <a:endParaRPr lang="en-US" altLang="zh-CN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53966" y="3033824"/>
            <a:ext cx="2666425" cy="1283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(2) </a:t>
            </a:r>
            <a:r>
              <a:rPr lang="ko-KR" altLang="en-US" dirty="0" err="1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系晚餐</a:t>
            </a:r>
            <a: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/>
            </a:r>
            <a:b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lang="ko-KR" altLang="en-US" dirty="0" err="1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日期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：</a:t>
            </a:r>
            <a: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2023.5.8</a:t>
            </a:r>
            <a:b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lang="ko-KR" altLang="en-US" dirty="0" err="1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场所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：平江参鸡汤</a:t>
            </a:r>
            <a:endParaRPr lang="en-US" altLang="zh-CN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56750" y="4635260"/>
            <a:ext cx="3975422" cy="1698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(3) </a:t>
            </a:r>
            <a:r>
              <a:rPr lang="ko-Kore-KR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大学路音乐剧观赏</a:t>
            </a:r>
            <a:endParaRPr lang="en-US" altLang="en-US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《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寻找初恋</a:t>
            </a: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》</a:t>
            </a:r>
            <a: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dirty="0" err="1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日期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：</a:t>
            </a:r>
            <a: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2023.6.28 </a:t>
            </a:r>
            <a:b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lang="ko-KR" altLang="en-US" dirty="0" err="1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场所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：</a:t>
            </a: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Bricks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theater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67214" y="1256702"/>
            <a:ext cx="1755283" cy="131646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43870" y="1235552"/>
            <a:ext cx="1779454" cy="133459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778" y="2967342"/>
            <a:ext cx="2809339" cy="156854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95" y="2976566"/>
            <a:ext cx="2740145" cy="154767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43784" y="4913367"/>
            <a:ext cx="1802843" cy="1352132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99268" y="4930355"/>
            <a:ext cx="1757544" cy="131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74950"/>
      </p:ext>
    </p:extLst>
  </p:cSld>
  <p:clrMapOvr>
    <a:masterClrMapping/>
  </p:clrMapOvr>
  <p:transition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12</a:t>
            </a:fld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55576" y="1103780"/>
            <a:ext cx="7992888" cy="465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206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新生</a:t>
            </a:r>
            <a:r>
              <a:rPr lang="en-US" altLang="zh-CN" sz="3200" b="1" dirty="0">
                <a:solidFill>
                  <a:srgbClr val="00206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&amp;</a:t>
            </a:r>
            <a:r>
              <a:rPr lang="zh-CN" altLang="en-US" sz="3200" b="1" dirty="0">
                <a:solidFill>
                  <a:srgbClr val="00206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在读生专业韩语等级测试公告</a:t>
            </a:r>
            <a:endParaRPr lang="en-US" altLang="ko-KR" sz="2000" b="1" dirty="0">
              <a:solidFill>
                <a:srgbClr val="00206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(1) </a:t>
            </a:r>
            <a:r>
              <a:rPr lang="zh-CN" altLang="en-US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日期</a:t>
            </a:r>
            <a:r>
              <a:rPr lang="en-US" altLang="ko-KR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2023</a:t>
            </a:r>
            <a:r>
              <a:rPr lang="zh-CN" altLang="en-US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年 </a:t>
            </a:r>
            <a:r>
              <a:rPr lang="en-US" altLang="ko-KR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9</a:t>
            </a:r>
            <a:r>
              <a:rPr lang="zh-CN" altLang="en-US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月</a:t>
            </a:r>
            <a:r>
              <a:rPr lang="ko-KR" altLang="en-US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5</a:t>
            </a:r>
            <a:r>
              <a:rPr lang="zh-CN" altLang="en-US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日</a:t>
            </a:r>
            <a:r>
              <a:rPr lang="ko-KR" altLang="en-US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周二</a:t>
            </a:r>
            <a:r>
              <a:rPr lang="ko-KR" altLang="en-US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endParaRPr lang="en-US" altLang="ko-KR" sz="2400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(2) </a:t>
            </a:r>
            <a:r>
              <a:rPr lang="zh-CN" altLang="en-US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时间</a:t>
            </a:r>
            <a:r>
              <a:rPr lang="en-US" altLang="ko-KR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17:00 ~ 18:20</a:t>
            </a: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(3) </a:t>
            </a:r>
            <a:r>
              <a:rPr lang="zh-CN" altLang="en-US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考试进行方式</a:t>
            </a:r>
            <a:r>
              <a:rPr lang="en-US" altLang="ko-KR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1:1 </a:t>
            </a:r>
            <a:r>
              <a:rPr lang="zh-CN" altLang="en-US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面试</a:t>
            </a:r>
            <a:r>
              <a:rPr lang="en-US" altLang="zh-CN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/>
            </a:r>
            <a:br>
              <a:rPr lang="en-US" altLang="zh-CN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lang="en-US" altLang="ko-KR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(4) </a:t>
            </a:r>
            <a:r>
              <a:rPr lang="ko-KR" altLang="en-US" sz="2400" dirty="0" err="1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等候</a:t>
            </a:r>
            <a:r>
              <a:rPr lang="zh-CN" altLang="en-US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场所</a:t>
            </a:r>
            <a:r>
              <a:rPr lang="en-US" altLang="ko-KR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sz="2400" dirty="0" err="1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文化馆</a:t>
            </a:r>
            <a:r>
              <a:rPr lang="en-US" altLang="ko-KR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K217(1-46</a:t>
            </a:r>
            <a:r>
              <a:rPr lang="ko-KR" altLang="en-US" sz="2400" dirty="0" err="1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号</a:t>
            </a:r>
            <a:r>
              <a:rPr lang="en-US" altLang="ko-KR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),K338(47-96</a:t>
            </a:r>
            <a:r>
              <a:rPr lang="ko-KR" altLang="en-US" sz="2400" dirty="0" err="1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号</a:t>
            </a:r>
            <a:r>
              <a:rPr lang="en-US" altLang="ko-KR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	</a:t>
            </a:r>
            <a:r>
              <a:rPr lang="zh-CN" altLang="en-US" sz="2400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</a:t>
            </a:r>
            <a:r>
              <a:rPr lang="ko-KR" altLang="en-US" sz="2400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各自的号码请向助教确认</a:t>
            </a:r>
            <a:endParaRPr lang="ko-KR" altLang="en-US" sz="2400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68580"/>
      </p:ext>
    </p:extLst>
  </p:cSld>
  <p:clrMapOvr>
    <a:masterClrMapping/>
  </p:clrMapOvr>
  <p:transition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3807" y="2132856"/>
            <a:ext cx="630091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400" b="1" i="0" u="none" strike="noStrike" kern="1200" cap="none" spc="50" normalizeH="0" baseline="0" noProof="0" dirty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真心欢迎</a:t>
            </a:r>
            <a:endParaRPr kumimoji="1" lang="en-US" altLang="zh-CN" sz="4400" b="1" i="0" u="none" strike="noStrike" kern="1200" cap="none" spc="50" normalizeH="0" baseline="0" noProof="0" dirty="0">
              <a:ln w="11430"/>
              <a:solidFill>
                <a:prstClr val="black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b="1" spc="50" dirty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各位同学入学！</a:t>
            </a:r>
            <a:endParaRPr kumimoji="1" lang="en-US" sz="4400" b="1" i="0" u="none" strike="noStrike" kern="1200" cap="none" spc="50" normalizeH="0" baseline="0" noProof="0" dirty="0">
              <a:ln w="11430"/>
              <a:solidFill>
                <a:prstClr val="black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</p:cSld>
  <p:clrMapOvr>
    <a:masterClrMapping/>
  </p:clrMapOvr>
  <p:transition>
    <p:split orient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gif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gif"/></Relationships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spcBef>
            <a:spcPts val="0"/>
          </a:spcBef>
          <a:spcAft>
            <a:spcPts val="0"/>
          </a:spcAft>
          <a:buBlip>
            <a:blip xmlns:r="http://schemas.openxmlformats.org/officeDocument/2006/relationships" r:embed="rId1"/>
          </a:buBlip>
          <a:defRPr sz="1400" dirty="0" smtClean="0">
            <a:solidFill>
              <a:srgbClr val="000000"/>
            </a:solidFill>
            <a:latin typeface="맑은 고딕"/>
            <a:ea typeface="맑은 고딕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c020TGp_general_diagram_v2">
  <a:themeElements>
    <a:clrScheme name="4_c020TGp_general_diagram_v2 1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399D72"/>
      </a:accent1>
      <a:accent2>
        <a:srgbClr val="FF9900"/>
      </a:accent2>
      <a:accent3>
        <a:srgbClr val="FFFFFF"/>
      </a:accent3>
      <a:accent4>
        <a:srgbClr val="174578"/>
      </a:accent4>
      <a:accent5>
        <a:srgbClr val="AECCBC"/>
      </a:accent5>
      <a:accent6>
        <a:srgbClr val="E78A00"/>
      </a:accent6>
      <a:hlink>
        <a:srgbClr val="9999FF"/>
      </a:hlink>
      <a:folHlink>
        <a:srgbClr val="969696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c020TGp_general_diagram_v2">
  <a:themeElements>
    <a:clrScheme name="4_c020TGp_general_diagram_v2 1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399D72"/>
      </a:accent1>
      <a:accent2>
        <a:srgbClr val="FF9900"/>
      </a:accent2>
      <a:accent3>
        <a:srgbClr val="FFFFFF"/>
      </a:accent3>
      <a:accent4>
        <a:srgbClr val="174578"/>
      </a:accent4>
      <a:accent5>
        <a:srgbClr val="AECCBC"/>
      </a:accent5>
      <a:accent6>
        <a:srgbClr val="E78A00"/>
      </a:accent6>
      <a:hlink>
        <a:srgbClr val="9999FF"/>
      </a:hlink>
      <a:folHlink>
        <a:srgbClr val="969696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2225">
          <a:solidFill>
            <a:schemeClr val="tx1">
              <a:lumMod val="75000"/>
              <a:lumOff val="25000"/>
            </a:schemeClr>
          </a:solidFill>
          <a:headEnd type="oval" w="lg" len="lg"/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spcBef>
            <a:spcPts val="0"/>
          </a:spcBef>
          <a:spcAft>
            <a:spcPts val="0"/>
          </a:spcAft>
          <a:buBlip>
            <a:blip xmlns:r="http://schemas.openxmlformats.org/officeDocument/2006/relationships" r:embed="rId1"/>
          </a:buBlip>
          <a:defRPr sz="1400" dirty="0" smtClean="0">
            <a:solidFill>
              <a:srgbClr val="000000"/>
            </a:solidFill>
            <a:latin typeface="맑은 고딕"/>
            <a:ea typeface="맑은 고딕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48383</TotalTime>
  <Words>968</Words>
  <Application>Microsoft Office PowerPoint</Application>
  <PresentationFormat>화면 슬라이드 쇼(4:3)</PresentationFormat>
  <Paragraphs>165</Paragraphs>
  <Slides>13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13</vt:i4>
      </vt:variant>
    </vt:vector>
  </HeadingPairs>
  <TitlesOfParts>
    <vt:vector size="29" baseType="lpstr">
      <vt:lpstr>HY울릉도M</vt:lpstr>
      <vt:lpstr>HY헤드라인M</vt:lpstr>
      <vt:lpstr>Microsoft YaHei</vt:lpstr>
      <vt:lpstr>굴림</vt:lpstr>
      <vt:lpstr>맑은 고딕</vt:lpstr>
      <vt:lpstr>-윤고딕140</vt:lpstr>
      <vt:lpstr>함초롬돋움</vt:lpstr>
      <vt:lpstr>Arial</vt:lpstr>
      <vt:lpstr>Calibri</vt:lpstr>
      <vt:lpstr>Wingdings</vt:lpstr>
      <vt:lpstr>디자인 사용자 지정</vt:lpstr>
      <vt:lpstr>Office 테마</vt:lpstr>
      <vt:lpstr>4_c020TGp_general_diagram_v2</vt:lpstr>
      <vt:lpstr>5_c020TGp_general_diagram_v2</vt:lpstr>
      <vt:lpstr>Office Theme</vt:lpstr>
      <vt:lpstr>1_디자인 사용자 지정</vt:lpstr>
      <vt:lpstr>文化艺术大学院 新生(中文课程) 指南</vt:lpstr>
      <vt:lpstr>1. 学科构成</vt:lpstr>
      <vt:lpstr>2. 在学年限及课程时间</vt:lpstr>
      <vt:lpstr>2. 在学年限及课程时间</vt:lpstr>
      <vt:lpstr>2. 在学年限及课程时间</vt:lpstr>
      <vt:lpstr>3. 选课</vt:lpstr>
      <vt:lpstr>4. 毕业方式</vt:lpstr>
      <vt:lpstr>6. 综合考试</vt:lpstr>
      <vt:lpstr>7. 学籍变动</vt:lpstr>
      <vt:lpstr>8. 学生证 / 证明书 / 停车券</vt:lpstr>
      <vt:lpstr>Cultural Activity</vt:lpstr>
      <vt:lpstr>PowerPoint 프레젠테이션</vt:lpstr>
      <vt:lpstr>PowerPoint 프레젠테이션</vt:lpstr>
    </vt:vector>
  </TitlesOfParts>
  <Company>동국대학교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ZCP30</dc:creator>
  <cp:lastModifiedBy>USER</cp:lastModifiedBy>
  <cp:revision>3585</cp:revision>
  <cp:lastPrinted>2022-08-23T07:25:16Z</cp:lastPrinted>
  <dcterms:created xsi:type="dcterms:W3CDTF">2008-01-09T03:06:12Z</dcterms:created>
  <dcterms:modified xsi:type="dcterms:W3CDTF">2023-09-05T04:32:51Z</dcterms:modified>
</cp:coreProperties>
</file>