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0" r:id="rId1"/>
    <p:sldMasterId id="2147484220" r:id="rId2"/>
    <p:sldMasterId id="2147484233" r:id="rId3"/>
    <p:sldMasterId id="2147484247" r:id="rId4"/>
    <p:sldMasterId id="2147484259" r:id="rId5"/>
    <p:sldMasterId id="2147484275" r:id="rId6"/>
  </p:sldMasterIdLst>
  <p:notesMasterIdLst>
    <p:notesMasterId r:id="rId23"/>
  </p:notesMasterIdLst>
  <p:handoutMasterIdLst>
    <p:handoutMasterId r:id="rId24"/>
  </p:handoutMasterIdLst>
  <p:sldIdLst>
    <p:sldId id="645" r:id="rId7"/>
    <p:sldId id="656" r:id="rId8"/>
    <p:sldId id="639" r:id="rId9"/>
    <p:sldId id="583" r:id="rId10"/>
    <p:sldId id="638" r:id="rId11"/>
    <p:sldId id="644" r:id="rId12"/>
    <p:sldId id="584" r:id="rId13"/>
    <p:sldId id="646" r:id="rId14"/>
    <p:sldId id="589" r:id="rId15"/>
    <p:sldId id="647" r:id="rId16"/>
    <p:sldId id="648" r:id="rId17"/>
    <p:sldId id="652" r:id="rId18"/>
    <p:sldId id="653" r:id="rId19"/>
    <p:sldId id="654" r:id="rId20"/>
    <p:sldId id="643" r:id="rId21"/>
    <p:sldId id="655" r:id="rId22"/>
  </p:sldIdLst>
  <p:sldSz cx="9144000" cy="6858000" type="screen4x3"/>
  <p:notesSz cx="6797675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42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pos="214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E89AD1-5446-DE85-F4F1-47F21E8F3B7E}" name="Yoon Ji Young" initials="YJY" userId="4e175dd4ba235a5d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hyosoo" initials="kh" lastIdx="1" clrIdx="0">
    <p:extLst>
      <p:ext uri="{19B8F6BF-5375-455C-9EA6-DF929625EA0E}">
        <p15:presenceInfo xmlns:p15="http://schemas.microsoft.com/office/powerpoint/2012/main" userId="9bb40c03ec7d06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00"/>
    <a:srgbClr val="A50021"/>
    <a:srgbClr val="FF5050"/>
    <a:srgbClr val="FF9966"/>
    <a:srgbClr val="FFFF66"/>
    <a:srgbClr val="3333CC"/>
    <a:srgbClr val="F3FCC8"/>
    <a:srgbClr val="00FF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6" autoAdjust="0"/>
    <p:restoredTop sz="95211" autoAdjust="0"/>
  </p:normalViewPr>
  <p:slideViewPr>
    <p:cSldViewPr>
      <p:cViewPr varScale="1">
        <p:scale>
          <a:sx n="107" d="100"/>
          <a:sy n="107" d="100"/>
        </p:scale>
        <p:origin x="2202" y="114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1950" y="-90"/>
      </p:cViewPr>
      <p:guideLst>
        <p:guide orient="horz" pos="3108"/>
        <p:guide pos="2142"/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247" cy="496651"/>
          </a:xfrm>
          <a:prstGeom prst="rect">
            <a:avLst/>
          </a:prstGeom>
        </p:spPr>
        <p:txBody>
          <a:bodyPr vert="horz" lIns="91791" tIns="45896" rIns="91791" bIns="45896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1"/>
            <a:ext cx="2946246" cy="496651"/>
          </a:xfrm>
          <a:prstGeom prst="rect">
            <a:avLst/>
          </a:prstGeom>
        </p:spPr>
        <p:txBody>
          <a:bodyPr vert="horz" lIns="91791" tIns="45896" rIns="91791" bIns="45896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5A4D8D-68F1-4B78-9288-1AA976E96282}" type="datetimeFigureOut">
              <a:rPr lang="ko-KR" altLang="en-US"/>
              <a:pPr>
                <a:defRPr/>
              </a:pPr>
              <a:t>2025-09-03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9978"/>
            <a:ext cx="2946247" cy="496650"/>
          </a:xfrm>
          <a:prstGeom prst="rect">
            <a:avLst/>
          </a:prstGeom>
        </p:spPr>
        <p:txBody>
          <a:bodyPr vert="horz" lIns="91791" tIns="45896" rIns="91791" bIns="45896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9978"/>
            <a:ext cx="2946246" cy="496650"/>
          </a:xfrm>
          <a:prstGeom prst="rect">
            <a:avLst/>
          </a:prstGeom>
        </p:spPr>
        <p:txBody>
          <a:bodyPr vert="horz" lIns="91791" tIns="45896" rIns="91791" bIns="45896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B301C24-3A6C-420A-AAAD-E21612D82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9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247" cy="49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1" tIns="45896" rIns="91791" bIns="45896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1"/>
            <a:ext cx="2946246" cy="49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1" tIns="45896" rIns="91791" bIns="4589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0" y="4715787"/>
            <a:ext cx="5439101" cy="446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1" tIns="45896" rIns="91791" bIns="458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78"/>
            <a:ext cx="2946247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1" tIns="45896" rIns="91791" bIns="45896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78"/>
            <a:ext cx="2946246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1" tIns="45896" rIns="91791" bIns="4589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D2A0C0-B899-4B08-995F-9A9948A7CA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0153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2532" name="슬라이드 번호 개체 틀 3"/>
          <p:cNvSpPr txBox="1">
            <a:spLocks noGrp="1"/>
          </p:cNvSpPr>
          <p:nvPr/>
        </p:nvSpPr>
        <p:spPr bwMode="auto">
          <a:xfrm>
            <a:off x="3849690" y="9430220"/>
            <a:ext cx="2946400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E02E5DE8-1F27-4E96-A7A2-A73B2BE7AB29}" type="slidenum">
              <a:rPr lang="ko-KR" altLang="en-US" sz="1200">
                <a:solidFill>
                  <a:prstClr val="black"/>
                </a:solidFill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21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fontAlgn="base" latinLnBrk="0"/>
            <a:endParaRPr lang="en-US" altLang="ko-KR" dirty="0">
              <a:latin typeface="+mj-lt"/>
              <a:ea typeface="+mj-ea"/>
              <a:cs typeface="+mj-cs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3827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364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8060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0577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837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8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9463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9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6925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10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667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987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0001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0912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3799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555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D2A0C0-B899-4B08-995F-9A9948A7CAB6}" type="slidenum">
              <a:rPr lang="en-US" altLang="ko-KR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9388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02" y="0"/>
            <a:ext cx="9153503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3370263"/>
            <a:ext cx="3143250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200" y="1285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3001A66A-0CB7-4B1D-A201-4A7E73F05D2E}" type="datetimeFigureOut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l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2025-09-03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D07EDF40-A87B-49E1-9312-15793348D873}" type="slidenum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2714991"/>
            <a:ext cx="3733800" cy="4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"/>
          <p:cNvPicPr>
            <a:picLocks noChangeAspect="1" noChangeArrowheads="1"/>
          </p:cNvPicPr>
          <p:nvPr userDrawn="1"/>
        </p:nvPicPr>
        <p:blipFill>
          <a:blip r:embed="rId2" cstate="print"/>
          <a:srcRect t="2" b="86852"/>
          <a:stretch>
            <a:fillRect/>
          </a:stretch>
        </p:blipFill>
        <p:spPr bwMode="auto">
          <a:xfrm>
            <a:off x="0" y="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66"/>
            <a:ext cx="8229600" cy="71596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715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pt format"/>
          <p:cNvPicPr>
            <a:picLocks noChangeAspect="1" noChangeArrowheads="1"/>
          </p:cNvPicPr>
          <p:nvPr/>
        </p:nvPicPr>
        <p:blipFill>
          <a:blip r:embed="rId14" cstate="print"/>
          <a:srcRect l="44647" t="50934" r="42658" b="348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23483237-DD2C-4733-B4F2-882158DAA701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2" name="Picture 2" descr="AS"/>
          <p:cNvPicPr>
            <a:picLocks noChangeAspect="1" noChangeArrowheads="1"/>
          </p:cNvPicPr>
          <p:nvPr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1" y="0"/>
            <a:ext cx="9144000" cy="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</p:sldLayoutIdLst>
  <p:transition>
    <p:split orient="vert"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5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S"/>
          <p:cNvPicPr>
            <a:picLocks noChangeAspect="1" noChangeArrowheads="1"/>
          </p:cNvPicPr>
          <p:nvPr/>
        </p:nvPicPr>
        <p:blipFill>
          <a:blip r:embed="rId17" cstate="print"/>
          <a:srcRect b="89900"/>
          <a:stretch>
            <a:fillRect/>
          </a:stretch>
        </p:blipFill>
        <p:spPr bwMode="auto">
          <a:xfrm>
            <a:off x="0" y="0"/>
            <a:ext cx="9144000" cy="65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S"/>
          <p:cNvPicPr>
            <a:picLocks noChangeAspect="1" noChangeArrowheads="1"/>
          </p:cNvPicPr>
          <p:nvPr/>
        </p:nvPicPr>
        <p:blipFill>
          <a:blip r:embed="rId17" cstate="print"/>
          <a:srcRect t="9438" b="86852"/>
          <a:stretch>
            <a:fillRect/>
          </a:stretch>
        </p:blipFill>
        <p:spPr bwMode="auto">
          <a:xfrm>
            <a:off x="0" y="609600"/>
            <a:ext cx="91440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9/3/2025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  <p:sldLayoutId id="2147484274" r:id="rId15"/>
  </p:sldLayoutIdLst>
  <p:transition>
    <p:split orient="vert"/>
  </p:transition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sca.dongguk.edu/article/notice2/lis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602605"/>
            <a:ext cx="3275856" cy="2210771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560" y="2780928"/>
            <a:ext cx="7772400" cy="10080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文化艺术大学院 新生</a:t>
            </a:r>
            <a:r>
              <a:rPr lang="en-US" altLang="zh-CN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中文课程</a:t>
            </a:r>
            <a:r>
              <a:rPr lang="en-US" altLang="zh-CN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指南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699792" y="5157192"/>
            <a:ext cx="396044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688976">
              <a:lnSpc>
                <a:spcPct val="90000"/>
              </a:lnSpc>
              <a:defRPr lang="ko-KR" altLang="en-US"/>
            </a:pPr>
            <a:r>
              <a:rPr lang="en-US" altLang="ko-KR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2025. 09.01</a:t>
            </a:r>
          </a:p>
          <a:p>
            <a:pPr algn="ctr" defTabSz="688976">
              <a:lnSpc>
                <a:spcPct val="90000"/>
              </a:lnSpc>
              <a:defRPr lang="ko-KR" altLang="en-US"/>
            </a:pPr>
            <a:endParaRPr lang="en-US" altLang="ko-KR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ctr" defTabSz="688976">
              <a:lnSpc>
                <a:spcPct val="90000"/>
              </a:lnSpc>
              <a:defRPr lang="ko-KR" altLang="en-US"/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文化艺术大学院 教务处</a:t>
            </a:r>
            <a:endParaRPr lang="en-US" altLang="ko-KR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  <p:sp>
        <p:nvSpPr>
          <p:cNvPr id="5" name="타원형 설명선 4"/>
          <p:cNvSpPr/>
          <p:nvPr/>
        </p:nvSpPr>
        <p:spPr>
          <a:xfrm>
            <a:off x="5868144" y="4509121"/>
            <a:ext cx="2088232" cy="1224136"/>
          </a:xfrm>
          <a:prstGeom prst="wedgeEllipseCallout">
            <a:avLst>
              <a:gd name="adj1" fmla="val 37410"/>
              <a:gd name="adj2" fmla="val 545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61860" y="4672144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700" b="1" dirty="0">
                <a:solidFill>
                  <a:schemeClr val="accent6">
                    <a:lumMod val="75000"/>
                  </a:schemeClr>
                </a:solidFill>
              </a:rPr>
              <a:t>환영합니다</a:t>
            </a:r>
            <a:endParaRPr lang="en-US" altLang="ko-KR" sz="27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CN" altLang="en-US" sz="2700" b="1" dirty="0"/>
              <a:t>  </a:t>
            </a:r>
            <a:r>
              <a:rPr lang="zh-CN" altLang="en-US" sz="2700" b="1" dirty="0">
                <a:solidFill>
                  <a:schemeClr val="accent3">
                    <a:lumMod val="75000"/>
                  </a:schemeClr>
                </a:solidFill>
              </a:rPr>
              <a:t>欢迎大家</a:t>
            </a:r>
            <a:endParaRPr lang="ko-KR" altLang="en-US" sz="27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390492"/>
      </p:ext>
    </p:extLst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6C0F3B-A745-4E27-AE11-9205BF0D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2025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学年 第二学期 学士日程</a:t>
            </a:r>
            <a:endParaRPr lang="ko-KR" altLang="en-US" b="1" dirty="0">
              <a:latin typeface="Microsoft YaHei" panose="020B0503020204020204" pitchFamily="34" charset="-122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23F9E14-B4CF-485C-9EEB-49C41D7EC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30197"/>
            <a:ext cx="8126816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02426"/>
      </p:ext>
    </p:extLst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1. 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学科构成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</a:t>
            </a:fld>
            <a:endParaRPr lang="ko-KR" altLang="en-US" dirty="0"/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>
          <a:xfrm>
            <a:off x="5343836" y="1189053"/>
            <a:ext cx="2011771" cy="7986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诗专业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小说专业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新媒体创作专业</a:t>
            </a:r>
            <a:endParaRPr lang="ko-KR" altLang="en-US" sz="17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4" name="TextBox 28"/>
          <p:cNvSpPr txBox="1">
            <a:spLocks noChangeArrowheads="1"/>
          </p:cNvSpPr>
          <p:nvPr/>
        </p:nvSpPr>
        <p:spPr>
          <a:xfrm>
            <a:off x="6676892" y="2750902"/>
            <a:ext cx="1603079" cy="32778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defTabSz="688976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戏剧艺术专业</a:t>
            </a:r>
            <a:endParaRPr lang="ko-KR" altLang="en-US" sz="17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/>
        </p:nvSpPr>
        <p:spPr>
          <a:xfrm>
            <a:off x="496238" y="4255332"/>
            <a:ext cx="1956682" cy="3539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Himalaya" panose="01010100010101010101" pitchFamily="2" charset="0"/>
              </a:rPr>
              <a:t>美术治疗专业</a:t>
            </a:r>
            <a:endParaRPr lang="ko-KR" altLang="en-US" sz="1700" dirty="0">
              <a:latin typeface="Microsoft YaHei" panose="020B0503020204020204" pitchFamily="34" charset="-122"/>
              <a:ea typeface="함초롬돋움" panose="020B0604000101010101" pitchFamily="50" charset="-127"/>
              <a:cs typeface="Microsoft Himalaya" panose="01010100010101010101" pitchFamily="2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6174816" y="4434414"/>
            <a:ext cx="2409813" cy="79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8976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佛教美术专业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韩国音乐专业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>
              <a:lnSpc>
                <a:spcPct val="90000"/>
              </a:lnSpc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民画专业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764882" y="5298529"/>
            <a:ext cx="26631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公演艺术经营专业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美术经营专业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defRPr lang="ko-KR" altLang="en-US"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文化艺术产业管理专业</a:t>
            </a:r>
            <a:endParaRPr lang="en-US" altLang="ko-KR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>
          <a:xfrm>
            <a:off x="73517" y="2088573"/>
            <a:ext cx="2302303" cy="8771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eaLnBrk="1" hangingPunct="1"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实用音乐专业</a:t>
            </a:r>
          </a:p>
          <a:p>
            <a:pPr algn="r" eaLnBrk="1" hangingPunct="1"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美容护理专业</a:t>
            </a:r>
          </a:p>
          <a:p>
            <a:pPr algn="r" eaLnBrk="1" hangingPunct="1">
              <a:defRPr lang="ko-KR" altLang="en-US"/>
            </a:pP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全球音乐产业专业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  <p:cxnSp>
        <p:nvCxnSpPr>
          <p:cNvPr id="23" name="직선 연결선 18"/>
          <p:cNvCxnSpPr/>
          <p:nvPr/>
        </p:nvCxnSpPr>
        <p:spPr>
          <a:xfrm>
            <a:off x="4852558" y="2124374"/>
            <a:ext cx="2418269" cy="0"/>
          </a:xfrm>
          <a:prstGeom prst="line">
            <a:avLst/>
          </a:prstGeom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19"/>
          <p:cNvCxnSpPr/>
          <p:nvPr/>
        </p:nvCxnSpPr>
        <p:spPr>
          <a:xfrm>
            <a:off x="5805591" y="3136393"/>
            <a:ext cx="2418269" cy="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0"/>
          <p:cNvCxnSpPr/>
          <p:nvPr/>
        </p:nvCxnSpPr>
        <p:spPr>
          <a:xfrm>
            <a:off x="6016613" y="4309232"/>
            <a:ext cx="2418269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1"/>
          <p:cNvCxnSpPr/>
          <p:nvPr/>
        </p:nvCxnSpPr>
        <p:spPr>
          <a:xfrm>
            <a:off x="1577871" y="5298529"/>
            <a:ext cx="2418269" cy="0"/>
          </a:xfrm>
          <a:prstGeom prst="line">
            <a:avLst/>
          </a:prstGeom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2"/>
          <p:cNvCxnSpPr/>
          <p:nvPr/>
        </p:nvCxnSpPr>
        <p:spPr>
          <a:xfrm>
            <a:off x="555747" y="4639566"/>
            <a:ext cx="2418269" cy="0"/>
          </a:xfrm>
          <a:prstGeom prst="line">
            <a:avLst/>
          </a:prstGeom>
          <a:ln w="19050">
            <a:solidFill>
              <a:srgbClr val="99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3"/>
          <p:cNvCxnSpPr/>
          <p:nvPr/>
        </p:nvCxnSpPr>
        <p:spPr>
          <a:xfrm>
            <a:off x="34651" y="3091827"/>
            <a:ext cx="2418269" cy="0"/>
          </a:xfrm>
          <a:prstGeom prst="line">
            <a:avLst/>
          </a:prstGeom>
          <a:ln w="19050">
            <a:solidFill>
              <a:srgbClr val="CC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/>
          <p:cNvGrpSpPr/>
          <p:nvPr/>
        </p:nvGrpSpPr>
        <p:grpSpPr>
          <a:xfrm>
            <a:off x="2457148" y="1556792"/>
            <a:ext cx="3876242" cy="4016578"/>
            <a:chOff x="2914589" y="1703515"/>
            <a:chExt cx="3876242" cy="4016578"/>
          </a:xfrm>
        </p:grpSpPr>
        <p:sp>
          <p:nvSpPr>
            <p:cNvPr id="30" name="육각형 29"/>
            <p:cNvSpPr/>
            <p:nvPr/>
          </p:nvSpPr>
          <p:spPr>
            <a:xfrm>
              <a:off x="4019323" y="3014565"/>
              <a:ext cx="1666396" cy="14415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4740A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tx1"/>
                </a:solidFill>
                <a:latin typeface="Microsoft YaHei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295468" y="3253442"/>
              <a:ext cx="1114106" cy="96374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lvl="0" algn="ctr" defTabSz="732037" latinLnBrk="1"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zh-CN" altLang="en-US" sz="1900" b="1" kern="1200" spc="-1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맑은 고딕"/>
                </a:rPr>
                <a:t>文化艺术</a:t>
              </a:r>
              <a:endParaRPr lang="en-US" altLang="zh-CN" sz="1900" b="1" kern="1200" spc="-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맑은 고딕"/>
              </a:endParaRPr>
            </a:p>
            <a:p>
              <a:pPr lvl="0" algn="ctr" defTabSz="732037" latinLnBrk="1"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zh-CN" altLang="en-US" sz="1900" b="1" kern="1200" spc="-1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맑은 고딕"/>
                </a:rPr>
                <a:t>大学院</a:t>
              </a:r>
              <a:endParaRPr lang="ko-KR" altLang="en-US" sz="1900" b="1" kern="1200" spc="-100" dirty="0">
                <a:solidFill>
                  <a:schemeClr val="tx1"/>
                </a:solidFill>
                <a:latin typeface="Microsoft YaHei" panose="020B0503020204020204" pitchFamily="34" charset="-122"/>
                <a:ea typeface="맑은 고딕"/>
                <a:cs typeface="맑은 고딕"/>
              </a:endParaRPr>
            </a:p>
          </p:txBody>
        </p:sp>
        <p:sp>
          <p:nvSpPr>
            <p:cNvPr id="32" name="육각형 31"/>
            <p:cNvSpPr/>
            <p:nvPr/>
          </p:nvSpPr>
          <p:spPr>
            <a:xfrm>
              <a:off x="5073823" y="2277479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3" name="육각형 32"/>
            <p:cNvSpPr/>
            <p:nvPr/>
          </p:nvSpPr>
          <p:spPr>
            <a:xfrm>
              <a:off x="4172817" y="1703515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0000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70431" y="1917619"/>
              <a:ext cx="990855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文艺创作学科</a:t>
              </a:r>
            </a:p>
          </p:txBody>
        </p:sp>
        <p:sp>
          <p:nvSpPr>
            <p:cNvPr id="35" name="육각형 34"/>
            <p:cNvSpPr/>
            <p:nvPr/>
          </p:nvSpPr>
          <p:spPr>
            <a:xfrm>
              <a:off x="5807596" y="3290228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6" name="육각형 35"/>
            <p:cNvSpPr/>
            <p:nvPr/>
          </p:nvSpPr>
          <p:spPr>
            <a:xfrm>
              <a:off x="5425231" y="2430158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3">
                <a:lumMod val="50000"/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02362" y="2636901"/>
              <a:ext cx="962755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 err="1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戏剧艺术学科</a:t>
              </a:r>
              <a:endParaRPr lang="ko-KR" altLang="en-US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  <p:sp>
          <p:nvSpPr>
            <p:cNvPr id="38" name="육각형 37"/>
            <p:cNvSpPr/>
            <p:nvPr/>
          </p:nvSpPr>
          <p:spPr>
            <a:xfrm>
              <a:off x="5297870" y="4433431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9" name="육각형 38"/>
            <p:cNvSpPr/>
            <p:nvPr/>
          </p:nvSpPr>
          <p:spPr>
            <a:xfrm>
              <a:off x="5425231" y="3858654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bg1">
                <a:lumMod val="50000"/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51540" y="4054438"/>
              <a:ext cx="1051860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zh-CN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함초롬돋움" panose="020B0604000101010101" pitchFamily="50" charset="-127"/>
                </a:rPr>
                <a:t>佛教艺术</a:t>
              </a:r>
              <a:endParaRPr lang="en-US" altLang="zh-CN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endParaRPr>
            </a:p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zh-CN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함초롬돋움" panose="020B0604000101010101" pitchFamily="50" charset="-127"/>
                </a:rPr>
                <a:t>文化学科</a:t>
              </a:r>
              <a:endParaRPr lang="ko-KR" altLang="en-US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  <p:sp>
          <p:nvSpPr>
            <p:cNvPr id="41" name="육각형 40"/>
            <p:cNvSpPr/>
            <p:nvPr/>
          </p:nvSpPr>
          <p:spPr>
            <a:xfrm>
              <a:off x="4033439" y="4552100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2" name="육각형 41"/>
            <p:cNvSpPr/>
            <p:nvPr/>
          </p:nvSpPr>
          <p:spPr>
            <a:xfrm>
              <a:off x="4172817" y="4538689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3366FF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258804" y="4781537"/>
              <a:ext cx="1139291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艺术经营学科</a:t>
              </a:r>
            </a:p>
          </p:txBody>
        </p:sp>
        <p:sp>
          <p:nvSpPr>
            <p:cNvPr id="44" name="육각형 43"/>
            <p:cNvSpPr/>
            <p:nvPr/>
          </p:nvSpPr>
          <p:spPr>
            <a:xfrm>
              <a:off x="3287650" y="3539758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5" name="육각형 44"/>
            <p:cNvSpPr/>
            <p:nvPr/>
          </p:nvSpPr>
          <p:spPr>
            <a:xfrm>
              <a:off x="2914589" y="3859467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4"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61489" y="4054814"/>
              <a:ext cx="1051860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艺术治疗学科</a:t>
              </a:r>
            </a:p>
          </p:txBody>
        </p:sp>
        <p:sp>
          <p:nvSpPr>
            <p:cNvPr id="47" name="육각형 46"/>
            <p:cNvSpPr/>
            <p:nvPr/>
          </p:nvSpPr>
          <p:spPr>
            <a:xfrm>
              <a:off x="2914589" y="2428533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FF00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43342" y="2630035"/>
              <a:ext cx="1048147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0319" tIns="20319" rIns="20319" bIns="20319" anchor="ctr" anchorCtr="0">
              <a:noAutofit/>
            </a:bodyPr>
            <a:lstStyle/>
            <a:p>
              <a:pPr lvl="0" algn="ctr" defTabSz="688976">
                <a:lnSpc>
                  <a:spcPct val="90000"/>
                </a:lnSpc>
                <a:defRPr lang="ko-KR" altLang="en-US"/>
              </a:pPr>
              <a:r>
                <a:rPr lang="zh-CN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함초롬돋움" panose="020B0604000101010101" pitchFamily="50" charset="-127"/>
                </a:rPr>
                <a:t>实用艺术学科</a:t>
              </a:r>
              <a:endParaRPr lang="ko-KR" altLang="en-US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</p:grpSp>
      <p:sp>
        <p:nvSpPr>
          <p:cNvPr id="3" name="포인트가 4개인 별 2"/>
          <p:cNvSpPr/>
          <p:nvPr/>
        </p:nvSpPr>
        <p:spPr>
          <a:xfrm>
            <a:off x="1403648" y="5897106"/>
            <a:ext cx="288032" cy="289023"/>
          </a:xfrm>
          <a:prstGeom prst="star4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16382"/>
      </p:ext>
    </p:extLst>
  </p:cSld>
  <p:clrMapOvr>
    <a:masterClrMapping/>
  </p:clrMapOvr>
  <p:transition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2. 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课程年限及课程时间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457200" y="1124744"/>
            <a:ext cx="8579296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zh-CN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</a:t>
            </a: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. </a:t>
            </a:r>
            <a:r>
              <a: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</a:t>
            </a: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注册</a:t>
            </a: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</a:t>
            </a:r>
            <a:r>
              <a: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年限</a:t>
            </a:r>
            <a:endParaRPr lang="ko-KR" altLang="en-US" sz="2400" b="1" dirty="0">
              <a:solidFill>
                <a:srgbClr val="0070C0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中文课程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最少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年</a:t>
            </a:r>
            <a:r>
              <a:rPr lang="en-US" altLang="zh-CN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个月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（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，包含暑季学期）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1900" dirty="0">
              <a:solidFill>
                <a:srgbClr val="898989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课程时间</a:t>
            </a:r>
            <a:endParaRPr lang="ko-KR" altLang="en-US" sz="2400" b="1" dirty="0">
              <a:solidFill>
                <a:srgbClr val="0070C0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solidFill>
                  <a:srgbClr val="898989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本学期课程期间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2025. 09. 01.(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一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~ 2025. 12. 12.(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五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/ 15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 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（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因公休日造成休讲的需进行补讲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(2)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课程周日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周一</a:t>
            </a:r>
            <a:r>
              <a:rPr lang="en-US" altLang="ko-KR" sz="19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, </a:t>
            </a:r>
            <a:r>
              <a:rPr lang="ko-KR" altLang="en-US" sz="19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周二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endParaRPr lang="en-US" altLang="ko-KR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课程</a:t>
            </a:r>
            <a:r>
              <a:rPr lang="zh-CN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授课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语言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中文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</a:t>
            </a: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8640692"/>
      </p:ext>
    </p:extLst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2. 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课程年限及课程时间</a:t>
            </a:r>
            <a:endParaRPr lang="ko-KR" altLang="en-US" sz="24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5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169166" y="898550"/>
            <a:ext cx="8579296" cy="5184576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lang="en-US" altLang="ko-KR" sz="2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(4) </a:t>
            </a:r>
            <a:r>
              <a:rPr lang="zh-CN" altLang="en-US" sz="2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课程时间</a:t>
            </a:r>
            <a:endParaRPr lang="en-US" altLang="ko-KR" sz="22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endParaRPr lang="zh-CN" altLang="en-US" sz="1900" dirty="0">
              <a:effectLst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pSp>
        <p:nvGrpSpPr>
          <p:cNvPr id="7" name="그룹 8"/>
          <p:cNvGrpSpPr/>
          <p:nvPr/>
        </p:nvGrpSpPr>
        <p:grpSpPr>
          <a:xfrm>
            <a:off x="1043608" y="3140968"/>
            <a:ext cx="5894387" cy="1080492"/>
            <a:chOff x="1287463" y="4108450"/>
            <a:chExt cx="5894387" cy="1356192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>
            <a:xfrm>
              <a:off x="3160713" y="4121150"/>
              <a:ext cx="4021137" cy="566738"/>
            </a:xfrm>
            <a:prstGeom prst="roundRect">
              <a:avLst>
                <a:gd name="adj" fmla="val 16667"/>
              </a:avLst>
            </a:prstGeom>
            <a:solidFill>
              <a:srgbClr val="EAD0B6">
                <a:alpha val="70000"/>
              </a:srgbClr>
            </a:solidFill>
            <a:ln w="9525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15:30 ~ 16:50 (80</a:t>
              </a:r>
              <a:r>
                <a:rPr lang="ko-KR" altLang="en-US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分钟</a:t>
              </a: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>
            <a:xfrm>
              <a:off x="3195638" y="4926013"/>
              <a:ext cx="3986212" cy="538162"/>
            </a:xfrm>
            <a:prstGeom prst="roundRect">
              <a:avLst>
                <a:gd name="adj" fmla="val 16667"/>
              </a:avLst>
            </a:prstGeom>
            <a:solidFill>
              <a:srgbClr val="EAD0B6">
                <a:alpha val="70000"/>
              </a:srgbClr>
            </a:solidFill>
            <a:ln w="9525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17:00 ~ 18:20 (80</a:t>
              </a:r>
              <a:r>
                <a:rPr lang="ko-KR" altLang="en-US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分钟</a:t>
              </a: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>
            <a:xfrm>
              <a:off x="1287463" y="4108450"/>
              <a:ext cx="2454275" cy="566738"/>
            </a:xfrm>
            <a:prstGeom prst="homePlate">
              <a:avLst>
                <a:gd name="adj" fmla="val 108263"/>
              </a:avLst>
            </a:prstGeom>
            <a:solidFill>
              <a:schemeClr val="tx2">
                <a:alpha val="80000"/>
              </a:schemeClr>
            </a:solidFill>
            <a:ln w="9525">
              <a:solidFill>
                <a:schemeClr val="bg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1</a:t>
              </a:r>
              <a:r>
                <a:rPr lang="ko-KR" altLang="en-US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课时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(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7.5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~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8.5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>
            <a:xfrm>
              <a:off x="1299320" y="4897904"/>
              <a:ext cx="2462212" cy="566738"/>
            </a:xfrm>
            <a:prstGeom prst="homePlate">
              <a:avLst>
                <a:gd name="adj" fmla="val 108263"/>
              </a:avLst>
            </a:prstGeom>
            <a:solidFill>
              <a:schemeClr val="tx2">
                <a:alpha val="80000"/>
              </a:schemeClr>
            </a:solidFill>
            <a:ln w="9525">
              <a:solidFill>
                <a:schemeClr val="bg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 2</a:t>
              </a:r>
              <a:r>
                <a:rPr lang="ko-KR" altLang="en-US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课时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(9.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0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~10.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0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811442"/>
      </p:ext>
    </p:extLst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2.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课程年限及课程时间</a:t>
            </a:r>
            <a:endParaRPr lang="ko-KR" altLang="en-US" sz="24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169166" y="898550"/>
            <a:ext cx="8579296" cy="518457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1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(5)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课程时间表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5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◆ </a:t>
            </a:r>
            <a:r>
              <a:rPr lang="zh-CN" altLang="en-US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艺术经营学科</a:t>
            </a:r>
            <a:r>
              <a:rPr lang="zh-CN" altLang="en-US" sz="15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zh-CN" altLang="en-US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文化艺术产业管理（中文）</a:t>
            </a:r>
            <a:r>
              <a:rPr lang="ko-KR" altLang="en-US" sz="15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240" y="5957911"/>
            <a:ext cx="6213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dirty="0">
                <a:solidFill>
                  <a:srgbClr val="000000"/>
                </a:solidFill>
                <a:latin typeface="맑은 고딕"/>
                <a:ea typeface="맑은 고딕"/>
              </a:rPr>
              <a:t>※ </a:t>
            </a:r>
            <a:r>
              <a:rPr lang="zh-CN" altLang="en-US" sz="1400" b="1" dirty="0">
                <a:solidFill>
                  <a:srgbClr val="000000"/>
                </a:solidFill>
                <a:latin typeface="맑은 고딕"/>
                <a:ea typeface="맑은 고딕"/>
              </a:rPr>
              <a:t>请注意周一的</a:t>
            </a:r>
            <a:r>
              <a:rPr lang="en-US" altLang="zh-CN" sz="1400" b="1" dirty="0">
                <a:solidFill>
                  <a:srgbClr val="000000"/>
                </a:solidFill>
                <a:latin typeface="맑은 고딕"/>
                <a:ea typeface="맑은 고딕"/>
              </a:rPr>
              <a:t>【</a:t>
            </a:r>
            <a:r>
              <a:rPr lang="zh-CN" altLang="en-US" sz="1400" b="1" dirty="0">
                <a:solidFill>
                  <a:srgbClr val="000000"/>
                </a:solidFill>
                <a:latin typeface="맑은 고딕"/>
                <a:ea typeface="맑은 고딕"/>
              </a:rPr>
              <a:t>论文研究</a:t>
            </a:r>
            <a:r>
              <a:rPr lang="en-US" altLang="zh-CN" sz="1400" b="1" dirty="0">
                <a:solidFill>
                  <a:srgbClr val="000000"/>
                </a:solidFill>
                <a:latin typeface="맑은 고딕"/>
                <a:ea typeface="맑은 고딕"/>
              </a:rPr>
              <a:t>】</a:t>
            </a:r>
            <a:r>
              <a:rPr lang="zh-CN" altLang="en-US" sz="1400" b="1" dirty="0">
                <a:solidFill>
                  <a:srgbClr val="000000"/>
                </a:solidFill>
                <a:latin typeface="맑은 고딕"/>
                <a:ea typeface="맑은 고딕"/>
              </a:rPr>
              <a:t>的本学期的上课时间为：</a:t>
            </a:r>
            <a:r>
              <a:rPr lang="en-US" altLang="zh-CN" sz="1400" b="1" dirty="0">
                <a:solidFill>
                  <a:srgbClr val="000000"/>
                </a:solidFill>
                <a:latin typeface="맑은 고딕"/>
                <a:ea typeface="맑은 고딕"/>
              </a:rPr>
              <a:t>15:00~16:20</a:t>
            </a:r>
            <a:endParaRPr lang="ko-KR" altLang="en-US" sz="1400" b="1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00F80A8-7EF2-4043-9FDA-B5D636D51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8" y="1628800"/>
            <a:ext cx="7012855" cy="42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12483"/>
      </p:ext>
    </p:extLst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3. 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选课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10" name="TextBox 12"/>
          <p:cNvSpPr txBox="1"/>
          <p:nvPr/>
        </p:nvSpPr>
        <p:spPr>
          <a:xfrm>
            <a:off x="373534" y="975419"/>
            <a:ext cx="8657579" cy="4867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1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zh-CN" altLang="en-US" sz="21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选课</a:t>
            </a:r>
            <a:endParaRPr lang="ko-KR" altLang="en-US" sz="21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新生选课</a:t>
            </a:r>
            <a:br>
              <a:rPr lang="en-US" altLang="ko-KR" sz="16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sz="16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申请时间</a:t>
            </a:r>
            <a:r>
              <a:rPr lang="ko-KR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 08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18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周一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10:00 ~ 08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22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周五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r>
              <a:rPr lang="ko-KR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23:59</a:t>
            </a:r>
            <a:b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修正时间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:  09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01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周一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~ 09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05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周五</a:t>
            </a:r>
            <a: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br>
              <a:rPr lang="en-US" altLang="ko-KR" sz="15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sz="1600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 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选课方法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cs typeface="맑은 고딕"/>
              </a:rPr>
              <a:t> </a:t>
            </a:r>
            <a:r>
              <a:rPr lang="en-US" altLang="ko-KR" sz="15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Ndrims</a:t>
            </a:r>
            <a:r>
              <a:rPr lang="en-US" altLang="ko-KR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→ 대학원</a:t>
            </a:r>
            <a:r>
              <a:rPr lang="en-US" altLang="ko-KR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→ 수업</a:t>
            </a:r>
            <a:r>
              <a:rPr lang="en-US" altLang="ko-KR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수강→ 수강신청 </a:t>
            </a:r>
            <a:endParaRPr lang="en-US" altLang="ko-KR" sz="1500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                 </a:t>
            </a:r>
            <a:r>
              <a:rPr lang="en-US" altLang="ko-KR" sz="15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Ndrims</a:t>
            </a:r>
            <a:r>
              <a:rPr lang="ko-KR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→大学院 → </a:t>
            </a:r>
            <a:r>
              <a:rPr lang="zh-CN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授课</a:t>
            </a:r>
            <a:r>
              <a:rPr lang="en-US" altLang="zh-CN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zh-CN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听课</a:t>
            </a:r>
            <a:r>
              <a:rPr lang="ko-KR" altLang="en-US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→选课申请</a:t>
            </a:r>
            <a:endParaRPr lang="en-US" altLang="ko-KR" sz="15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1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zh-CN" altLang="en-US" sz="21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选修学分</a:t>
            </a:r>
            <a:endParaRPr lang="ko-KR" altLang="en-US" sz="21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(1) 1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~ 3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每学期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8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*4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科目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共取得</a:t>
            </a:r>
            <a:r>
              <a:rPr lang="en-US" altLang="ko-KR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24</a:t>
            </a:r>
            <a:r>
              <a:rPr lang="ko-KR" altLang="en-US" sz="16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 </a:t>
            </a:r>
            <a:endParaRPr lang="en-US" altLang="ko-KR" sz="16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(2) 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夏季</a:t>
            </a:r>
            <a:r>
              <a:rPr lang="zh-CN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暑季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</a:t>
            </a:r>
            <a:r>
              <a:rPr lang="ko-KR" altLang="en-US" sz="16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*3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科目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(3) </a:t>
            </a:r>
            <a:r>
              <a:rPr lang="ko-KR" altLang="en-US" sz="16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总学分 </a:t>
            </a: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30</a:t>
            </a:r>
            <a:r>
              <a:rPr lang="ko-KR" altLang="en-US" sz="16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endParaRPr lang="en-US" altLang="ko-KR" sz="16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zh-CN" sz="21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C. </a:t>
            </a:r>
            <a:r>
              <a:rPr lang="zh-CN" altLang="en-US" sz="21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出勤</a:t>
            </a:r>
            <a:endParaRPr lang="en-US" altLang="zh-CN" sz="2100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</a:t>
            </a:r>
            <a:r>
              <a:rPr lang="en-US" altLang="zh-CN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次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迟到算一次缺席</a:t>
            </a:r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；</a:t>
            </a:r>
            <a:r>
              <a:rPr lang="en-US" altLang="zh-CN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次以上（含</a:t>
            </a:r>
            <a:r>
              <a:rPr lang="en-US" altLang="zh-CN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次）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缺席时，该科目成绩将不合格处理                         </a:t>
            </a:r>
            <a:endParaRPr lang="en-US" altLang="ko-KR" sz="16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76872"/>
      </p:ext>
    </p:extLst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4.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毕业方式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762" y="1268760"/>
            <a:ext cx="867645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23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zh-CN" altLang="en-US" sz="23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学分毕业条件</a:t>
            </a:r>
            <a:endParaRPr lang="en-US" altLang="ko-KR" sz="23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(1) 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履修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(2) 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综合考试 </a:t>
            </a:r>
            <a:r>
              <a:rPr lang="en-US" altLang="zh-CN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科目合格 （中文，</a:t>
            </a:r>
            <a:r>
              <a:rPr lang="en-US" altLang="zh-CN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60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分以上）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(3) 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外国语考试免试条件（以下两种方式其中一种达成即可）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-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最近两年之内</a:t>
            </a:r>
            <a:r>
              <a:rPr lang="en-US" altLang="ko-KR" sz="17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Topik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考试</a:t>
            </a:r>
            <a:r>
              <a:rPr lang="en-US" altLang="zh-CN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级获得者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-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韩语相关指定课程</a:t>
            </a:r>
            <a:r>
              <a:rPr lang="ko-Kore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已修后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，最少一门课程获得</a:t>
            </a:r>
            <a:r>
              <a:rPr lang="en-US" altLang="zh-CN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B+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以上的成绩</a:t>
            </a:r>
            <a:endParaRPr lang="en-US" altLang="zh-CN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zh-CN" sz="17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 </a:t>
            </a:r>
            <a:r>
              <a:rPr lang="zh-CN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请注意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,</a:t>
            </a:r>
            <a:r>
              <a:rPr lang="zh-CN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无论是否有韩语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TOPIK</a:t>
            </a:r>
            <a:r>
              <a:rPr lang="zh-CN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成绩，韩语课程是每学期必修的课程</a:t>
            </a:r>
            <a:endParaRPr lang="en-US" altLang="ko-KR" sz="1700" b="1" dirty="0">
              <a:solidFill>
                <a:schemeClr val="accent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(4)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在学</a:t>
            </a:r>
            <a:r>
              <a:rPr lang="zh-CN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期间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取得 </a:t>
            </a:r>
            <a:r>
              <a:rPr lang="zh-CN" altLang="en-US" sz="17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共</a:t>
            </a:r>
            <a:r>
              <a:rPr lang="en-US" altLang="ko-KR" sz="17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30</a:t>
            </a:r>
            <a:r>
              <a:rPr lang="ko-KR" altLang="en-US" sz="1700" b="1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endParaRPr lang="en-US" altLang="ko-KR" sz="17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zh-CN" altLang="en-US" sz="17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</a:t>
            </a:r>
            <a:endParaRPr lang="en-US" altLang="zh-CN" sz="17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zh-CN" sz="17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</a:t>
            </a:r>
            <a:r>
              <a:rPr lang="zh-CN" altLang="en-US" sz="17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 </a:t>
            </a:r>
            <a:r>
              <a:rPr lang="ko-KR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不可选别的专业的课程</a:t>
            </a:r>
            <a:endParaRPr lang="en-US" altLang="ko-KR" sz="1700" b="1" dirty="0">
              <a:solidFill>
                <a:schemeClr val="accent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9012549"/>
      </p:ext>
    </p:extLst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5.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综合考试</a:t>
            </a:r>
            <a:endParaRPr lang="ko-KR" altLang="en-US" sz="2400" b="1" dirty="0">
              <a:latin typeface="Microsoft YaHei" panose="020B0503020204020204" pitchFamily="34" charset="-122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5762" y="980728"/>
            <a:ext cx="8758238" cy="4608512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zh-CN" altLang="en-US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应试资格</a:t>
            </a:r>
            <a:r>
              <a:rPr lang="ko-KR" altLang="en-US" sz="19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登录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学期以上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及已修</a:t>
            </a:r>
            <a:r>
              <a:rPr lang="en-US" altLang="zh-CN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12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学分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的在学生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20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zh-CN" altLang="en-US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考试科目</a:t>
            </a: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(* 2</a:t>
            </a:r>
            <a:r>
              <a:rPr lang="ko-KR" altLang="en-US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门</a:t>
            </a:r>
            <a:r>
              <a:rPr lang="zh-CN" altLang="en-US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专业课程，考试科目可能发生改变，请及时确认公告</a:t>
            </a: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endParaRPr lang="ko-KR" altLang="en-US" sz="19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C. </a:t>
            </a:r>
            <a:r>
              <a:rPr lang="zh-CN" altLang="en-US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考试时期</a:t>
            </a: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en-US" altLang="zh-CN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zh-CN" altLang="en-US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月，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10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月预计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考试日期日后通知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D. </a:t>
            </a:r>
            <a:r>
              <a:rPr lang="zh-CN" altLang="en-US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合格标准</a:t>
            </a:r>
            <a:r>
              <a:rPr lang="en-US" altLang="ko-KR" sz="19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sz="19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每门科目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r>
              <a:rPr lang="ko-KR" altLang="en-US" sz="19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得分</a:t>
            </a:r>
            <a:r>
              <a:rPr lang="en-US" altLang="ko-KR" sz="19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60</a:t>
            </a:r>
            <a:r>
              <a:rPr lang="ko-KR" altLang="en-US" sz="19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分以上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（满分</a:t>
            </a:r>
            <a:r>
              <a:rPr lang="en-US" altLang="zh-CN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100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分）</a:t>
            </a: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662514"/>
              </p:ext>
            </p:extLst>
          </p:nvPr>
        </p:nvGraphicFramePr>
        <p:xfrm>
          <a:off x="683568" y="2204864"/>
          <a:ext cx="7435203" cy="1661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0154">
                  <a:extLst>
                    <a:ext uri="{9D8B030D-6E8A-4147-A177-3AD203B41FA5}">
                      <a16:colId xmlns:a16="http://schemas.microsoft.com/office/drawing/2014/main" val="2905117429"/>
                    </a:ext>
                  </a:extLst>
                </a:gridCol>
                <a:gridCol w="2293839">
                  <a:extLst>
                    <a:ext uri="{9D8B030D-6E8A-4147-A177-3AD203B41FA5}">
                      <a16:colId xmlns:a16="http://schemas.microsoft.com/office/drawing/2014/main" val="2127924514"/>
                    </a:ext>
                  </a:extLst>
                </a:gridCol>
                <a:gridCol w="3401210">
                  <a:extLst>
                    <a:ext uri="{9D8B030D-6E8A-4147-A177-3AD203B41FA5}">
                      <a16:colId xmlns:a16="http://schemas.microsoft.com/office/drawing/2014/main" val="204201758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学科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专业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指定科目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78422"/>
                  </a:ext>
                </a:extLst>
              </a:tr>
              <a:tr h="1229544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6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艺术经营</a:t>
                      </a:r>
                      <a:endParaRPr lang="ko-KR" altLang="en-US" sz="1600" b="1" dirty="0">
                        <a:latin typeface="Microsoft YaHei" panose="020B0503020204020204" pitchFamily="34" charset="-122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6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文化艺术产业管理</a:t>
                      </a:r>
                      <a:endParaRPr lang="ko-KR" altLang="en-US" sz="1600" b="1" dirty="0">
                        <a:latin typeface="Microsoft YaHei" panose="020B0503020204020204" pitchFamily="34" charset="-122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500" dirty="0">
                          <a:latin typeface="Microsoft YaHei" panose="020B0503020204020204" pitchFamily="34" charset="-122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        </a:t>
                      </a:r>
                      <a:r>
                        <a:rPr lang="zh-CN" altLang="en-US" sz="15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公演艺术与经营</a:t>
                      </a:r>
                      <a:r>
                        <a:rPr lang="en-US" altLang="zh-CN" sz="15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1,2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zh-CN" sz="15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          </a:t>
                      </a:r>
                      <a:r>
                        <a:rPr lang="zh-CN" altLang="en-US" sz="15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文化经济学研究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zh-CN" altLang="en-US" sz="15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함초롬돋움" panose="020B0604000101010101" pitchFamily="50" charset="-127"/>
                        </a:rPr>
                        <a:t>          西洋音乐史研究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65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174867"/>
      </p:ext>
    </p:extLst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6. </a:t>
            </a:r>
            <a:r>
              <a:rPr lang="zh-CN" altLang="en-US" sz="2400" b="1" dirty="0">
                <a:latin typeface="Microsoft YaHei움"/>
                <a:ea typeface="Microsoft YaHei" panose="020B0503020204020204" pitchFamily="34" charset="-122"/>
                <a:cs typeface="함초롬돋움" panose="020B0604000101010101" pitchFamily="50" charset="-127"/>
              </a:rPr>
              <a:t>学籍变动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51520" y="1086197"/>
            <a:ext cx="8757699" cy="5544616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休学及复学</a:t>
            </a:r>
            <a:r>
              <a:rPr lang="en-US" altLang="ko-KR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(1) 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每学期通过学校官网公告，由学生本人通过</a:t>
            </a:r>
            <a:r>
              <a:rPr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n</a:t>
            </a:r>
            <a:r>
              <a:rPr lang="en-US" altLang="ko-KR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DRIMS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进行申请</a:t>
            </a:r>
            <a:endParaRPr lang="ko-KR" altLang="en-US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 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在学中可休学期限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共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学期</a:t>
            </a:r>
            <a:endParaRPr lang="ko-KR" altLang="en-US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（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其他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创业、疾病、怀孕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生育、育儿休学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 </a:t>
            </a:r>
            <a:r>
              <a:rPr lang="ko-KR" altLang="en-US" b="1" u="sng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休学期满后如不复学或申请延长休学时间，将进行未登陆开除处理</a:t>
            </a:r>
            <a:endParaRPr lang="en-US" altLang="ko-KR" b="1" u="sng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*夏季学期不可休</a:t>
            </a: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复学</a:t>
            </a:r>
            <a:endParaRPr lang="ko-KR" altLang="en-US" b="1" dirty="0">
              <a:solidFill>
                <a:srgbClr val="FF0000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15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en-US" altLang="ko-KR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再入学</a:t>
            </a:r>
            <a:endParaRPr lang="ko-KR" altLang="en-US" sz="22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被开除者希望再入学时</a:t>
            </a:r>
            <a:b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仅限未登陆除籍者、退学申请者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,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因警告被除籍的情况除外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必须填写再入学志愿书，并得到指导教授及研究生院院长的许可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5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 </a:t>
            </a:r>
            <a:r>
              <a:rPr lang="ko-KR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文化艺术</a:t>
            </a:r>
            <a:r>
              <a:rPr lang="zh-CN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大学院的各种</a:t>
            </a:r>
            <a:r>
              <a:rPr lang="ko-KR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学务</a:t>
            </a:r>
            <a:r>
              <a:rPr lang="zh-CN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相关通知都</a:t>
            </a:r>
            <a:r>
              <a:rPr lang="ko-KR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将会在</a:t>
            </a:r>
            <a:r>
              <a:rPr lang="zh-CN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大学院网</a:t>
            </a:r>
            <a:r>
              <a:rPr lang="ko-KR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页上进行</a:t>
            </a:r>
            <a:r>
              <a:rPr lang="zh-CN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公告</a:t>
            </a:r>
            <a:endParaRPr lang="ko-KR" altLang="en-US" sz="1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4158540"/>
      </p:ext>
    </p:extLst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84485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7.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学生证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证明书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停车券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5" name="TextBox 10"/>
          <p:cNvSpPr txBox="1"/>
          <p:nvPr/>
        </p:nvSpPr>
        <p:spPr>
          <a:xfrm>
            <a:off x="385762" y="891175"/>
            <a:ext cx="8758238" cy="5281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 lang="ko-KR" altLang="en-US"/>
            </a:pPr>
            <a:r>
              <a:rPr lang="en-US" altLang="ko-KR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学生证发放</a:t>
            </a:r>
            <a:endParaRPr lang="ko-KR" altLang="en-US" sz="22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新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生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教务运营室统一发放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补发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学生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CS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中心发放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（补发费用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5,000</a:t>
            </a:r>
            <a:r>
              <a:rPr lang="zh-CN" altLang="en-US" sz="17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韩币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 lvl="0">
              <a:lnSpc>
                <a:spcPct val="120000"/>
              </a:lnSpc>
              <a:defRPr lang="ko-KR" altLang="en-US"/>
            </a:pPr>
            <a:endParaRPr lang="en-US" altLang="ko-KR" sz="1900" b="1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zh-CN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</a:t>
            </a:r>
            <a:r>
              <a:rPr lang="en-US" altLang="ko-KR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. 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各种证明书</a:t>
            </a:r>
            <a:r>
              <a:rPr lang="en-US" altLang="zh-CN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可在学校网页线上开证明</a:t>
            </a:r>
            <a:r>
              <a:rPr lang="en-US" altLang="zh-CN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校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内</a:t>
            </a:r>
            <a:r>
              <a:rPr lang="ko-KR" altLang="en-US" sz="17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7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文化馆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楼</a:t>
            </a:r>
            <a:r>
              <a:rPr lang="zh-CN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证明书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自动</a:t>
            </a:r>
            <a:r>
              <a:rPr lang="zh-CN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打印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机或学生</a:t>
            </a:r>
            <a:r>
              <a:rPr lang="en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CS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中心（位置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本馆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楼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7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线上开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证明</a:t>
            </a:r>
            <a:r>
              <a:rPr lang="ko-KR" altLang="en-US" sz="17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7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sz="1700" b="1" u="sng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https://unc.doculink.co.kr/index/choice.do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en-US" altLang="ko-KR" sz="1700" b="0" spc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FAX</a:t>
            </a:r>
            <a:r>
              <a:rPr lang="ko-Kore-KR" altLang="en-US" sz="1700" spc="1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民愿</a:t>
            </a:r>
            <a:r>
              <a:rPr lang="ko-KR" altLang="en-US" sz="17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: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全国市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·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郡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·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区厅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，居民中心</a:t>
            </a:r>
            <a:endParaRPr lang="ko-KR" altLang="en-US" sz="17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C. 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定期停车券</a:t>
            </a:r>
            <a:r>
              <a:rPr lang="en-US" altLang="zh-CN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22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车辆登记）</a:t>
            </a:r>
            <a:endParaRPr lang="ko-KR" altLang="en-US" sz="2200" b="1" dirty="0">
              <a:solidFill>
                <a:schemeClr val="tx2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提交文件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本人车辆登记证复印件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份</a:t>
            </a:r>
            <a:endParaRPr lang="ko-KR" altLang="en-US" sz="17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金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额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月使用费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20000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韩元（特殊大学院研究生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申请地点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访问经营馆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楼停车管理室或线上申请</a:t>
            </a:r>
            <a:endParaRPr lang="en-US" altLang="ko-KR" sz="17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                         (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在线申请途径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官网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&gt;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学事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生活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奖学金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&gt;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生活中心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&gt;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停车指南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每月缴纳</a:t>
            </a:r>
            <a:r>
              <a:rPr lang="en-US" altLang="ko-KR" sz="17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20000</a:t>
            </a:r>
            <a:r>
              <a:rPr lang="ko-KR" altLang="en-US" sz="17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韩元延长使用期限</a:t>
            </a:r>
            <a:r>
              <a:rPr lang="ko-KR" altLang="en-US" sz="17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7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sz="1700" b="1" dirty="0" err="1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向停车管理室或正门结算所缴纳</a:t>
            </a:r>
            <a:r>
              <a:rPr lang="en-US" altLang="ko-KR" sz="17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0416891"/>
      </p:ext>
    </p:extLst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Cultural Activity</a:t>
            </a:r>
            <a:endParaRPr lang="ko-KR" altLang="en-US" sz="24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21067" y="1253915"/>
            <a:ext cx="5161035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Both"/>
            </a:pP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校园话剧观赏</a:t>
            </a: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《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温泉旅馆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b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场所：李海浪艺术剧场</a:t>
            </a:r>
            <a:endParaRPr lang="en-US" altLang="zh-CN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21067" y="3573016"/>
            <a:ext cx="2919294" cy="133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学科聚餐</a:t>
            </a:r>
            <a:endParaRPr lang="en-US" altLang="zh-CN" sz="2000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：平江参鸡汤</a:t>
            </a:r>
            <a:endParaRPr lang="en-US" altLang="zh-CN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4219" y="1299448"/>
            <a:ext cx="1903878" cy="142790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17252" y="1278297"/>
            <a:ext cx="1928050" cy="144603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972" y="3163972"/>
            <a:ext cx="2809339" cy="15685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61" y="3163972"/>
            <a:ext cx="2740145" cy="154767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A8E6A4F-4C6F-463F-8080-28CEA69A7F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277" y="4845488"/>
            <a:ext cx="2137855" cy="160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27624"/>
      </p:ext>
    </p:extLst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Cultural Activity</a:t>
            </a:r>
            <a:endParaRPr lang="ko-KR" altLang="en-US" sz="24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13</a:t>
            </a:fld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514719D6-B10B-363A-793A-7C20CB150E7D}"/>
              </a:ext>
            </a:extLst>
          </p:cNvPr>
          <p:cNvSpPr txBox="1">
            <a:spLocks/>
          </p:cNvSpPr>
          <p:nvPr/>
        </p:nvSpPr>
        <p:spPr>
          <a:xfrm>
            <a:off x="366576" y="112474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zh-CN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(4)</a:t>
            </a:r>
            <a:r>
              <a:rPr kumimoji="0" lang="zh-CN" altLang="en-US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校内话剧观赏</a:t>
            </a:r>
            <a:endParaRPr kumimoji="0" lang="en-US" altLang="zh-CN" sz="2000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《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亲爱的 我也有话说</a:t>
            </a: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》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zh-CN" sz="180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zh-CN" altLang="en-US" sz="18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所</a:t>
            </a: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李海浪艺术剧场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667692"/>
            <a:ext cx="3204355" cy="238912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750" y="3660359"/>
            <a:ext cx="2564904" cy="238912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66287CF5-E869-4D09-93D3-EFC16971B6A6}"/>
              </a:ext>
            </a:extLst>
          </p:cNvPr>
          <p:cNvSpPr/>
          <p:nvPr/>
        </p:nvSpPr>
        <p:spPr>
          <a:xfrm>
            <a:off x="407963" y="1322994"/>
            <a:ext cx="3975422" cy="1745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大学路音乐剧观赏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《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寻找初恋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Bricks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theater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DCD1090-AABF-4F90-91C9-6B95D2AF39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35582" y="1447878"/>
            <a:ext cx="1824523" cy="136839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644E2C8-E9C3-4BCC-A975-5730268F6C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4046" y="1452555"/>
            <a:ext cx="1861944" cy="139645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7BDC6F4-7964-4C76-AE6C-73B3F32724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27780" y="1445432"/>
            <a:ext cx="1802844" cy="135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80118"/>
      </p:ext>
    </p:extLst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Cultural Activity</a:t>
            </a:r>
            <a:endParaRPr lang="ko-KR" altLang="en-US" sz="24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14</a:t>
            </a:fld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514719D6-B10B-363A-793A-7C20CB150E7D}"/>
              </a:ext>
            </a:extLst>
          </p:cNvPr>
          <p:cNvSpPr txBox="1">
            <a:spLocks/>
          </p:cNvSpPr>
          <p:nvPr/>
        </p:nvSpPr>
        <p:spPr>
          <a:xfrm>
            <a:off x="366576" y="112474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ko-KR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(6) </a:t>
            </a:r>
            <a:r>
              <a:rPr kumimoji="0" lang="zh-CN" altLang="en-US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订购学科团体棒球服</a:t>
            </a:r>
            <a:r>
              <a:rPr kumimoji="0" lang="en-US" altLang="ko-KR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D3C0E2-A5B3-4EEE-B45C-6247DCA382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047" y="3609943"/>
            <a:ext cx="3311137" cy="2483353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071D3ED5-86D1-4C6D-AAB8-58DBD1B76D51}"/>
              </a:ext>
            </a:extLst>
          </p:cNvPr>
          <p:cNvSpPr/>
          <p:nvPr/>
        </p:nvSpPr>
        <p:spPr>
          <a:xfrm>
            <a:off x="385762" y="974209"/>
            <a:ext cx="3975422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ko-KR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(5) </a:t>
            </a:r>
            <a:r>
              <a:rPr kumimoji="0" lang="zh-CN" altLang="en-US" sz="20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国立剧场话剧观赏</a:t>
            </a:r>
            <a:endParaRPr kumimoji="0" lang="en-US" altLang="zh-CN" sz="2000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《</a:t>
            </a:r>
            <a:r>
              <a:rPr kumimoji="0" lang="zh-CN" altLang="en-US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世宗之歌：月印千江之曲</a:t>
            </a: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日期</a:t>
            </a: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2023.12.29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国立剧场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018AF9C-AD7B-4C59-B967-A91414B41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047" y="935106"/>
            <a:ext cx="3277805" cy="233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01193"/>
      </p:ext>
    </p:extLst>
  </p:cSld>
  <p:clrMapOvr>
    <a:masterClrMapping/>
  </p:clrMapOvr>
  <p:transition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15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67296" y="1668353"/>
            <a:ext cx="799288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日期</a:t>
            </a: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2025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年 </a:t>
            </a:r>
            <a:r>
              <a:rPr lang="en-US" altLang="zh-CN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09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02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ko-KR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周二</a:t>
            </a:r>
            <a:r>
              <a:rPr lang="ko-KR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17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时间</a:t>
            </a: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17:00 ~ 18:20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考试进行方式</a:t>
            </a: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笔试</a:t>
            </a:r>
            <a:br>
              <a:rPr lang="en-US" altLang="zh-CN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(4)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考试场所</a:t>
            </a:r>
            <a:r>
              <a:rPr lang="en-US" altLang="ko-KR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韩语课教室</a:t>
            </a:r>
            <a:r>
              <a:rPr lang="en-US" altLang="zh-CN" sz="17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	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7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 </a:t>
            </a:r>
            <a:r>
              <a:rPr lang="zh-CN" altLang="en-US" sz="17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详细内容在微信群确认</a:t>
            </a:r>
            <a:endParaRPr lang="en-US" altLang="zh-CN" sz="17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en-US" altLang="zh-CN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 </a:t>
            </a:r>
            <a:r>
              <a:rPr lang="zh-CN" altLang="en-US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韩语教材</a:t>
            </a:r>
            <a:r>
              <a:rPr lang="en-US" altLang="zh-CN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电子书 </a:t>
            </a:r>
            <a:r>
              <a:rPr lang="en-US" altLang="zh-CN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《</a:t>
            </a:r>
            <a:r>
              <a:rPr lang="ko-KR" altLang="en-US" sz="1500" b="1" dirty="0">
                <a:latin typeface="+mn-lt"/>
                <a:ea typeface="함초롬돋움" panose="020B0604000101010101" pitchFamily="50" charset="-127"/>
                <a:cs typeface="함초롬돋움" panose="020B0604000101010101" pitchFamily="50" charset="-127"/>
              </a:rPr>
              <a:t>동국 한국어</a:t>
            </a:r>
            <a:r>
              <a:rPr lang="en-US" altLang="zh-CN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》(</a:t>
            </a:r>
            <a:r>
              <a:rPr lang="ko-KR" altLang="en-US" sz="1500" b="1" dirty="0" err="1">
                <a:solidFill>
                  <a:schemeClr val="accent1">
                    <a:lumMod val="75000"/>
                  </a:schemeClr>
                </a:solidFill>
                <a:latin typeface="맑은 고딕"/>
                <a:ea typeface="맑은 고딕"/>
              </a:rPr>
              <a:t>교보문고</a:t>
            </a:r>
            <a:r>
              <a:rPr lang="en-US" altLang="ko-KR" sz="1500" b="1" dirty="0">
                <a:solidFill>
                  <a:schemeClr val="accent1">
                    <a:lumMod val="75000"/>
                  </a:schemeClr>
                </a:solidFill>
                <a:latin typeface="맑은 고딕"/>
                <a:ea typeface="맑은 고딕"/>
              </a:rPr>
              <a:t>,</a:t>
            </a:r>
            <a:r>
              <a:rPr lang="ko-KR" altLang="en-US" sz="1500" b="1" dirty="0">
                <a:solidFill>
                  <a:schemeClr val="accent1">
                    <a:lumMod val="75000"/>
                  </a:schemeClr>
                </a:solidFill>
                <a:latin typeface="맑은 고딕"/>
                <a:ea typeface="맑은 고딕"/>
              </a:rPr>
              <a:t> </a:t>
            </a:r>
            <a:r>
              <a:rPr lang="ko-KR" altLang="en-US" sz="1500" b="1" dirty="0" err="1">
                <a:solidFill>
                  <a:schemeClr val="accent1">
                    <a:lumMod val="75000"/>
                  </a:schemeClr>
                </a:solidFill>
                <a:latin typeface="맑은 고딕"/>
                <a:ea typeface="맑은 고딕"/>
              </a:rPr>
              <a:t>예스</a:t>
            </a:r>
            <a:r>
              <a:rPr lang="en-US" altLang="ko-KR" sz="1500" b="1" dirty="0">
                <a:solidFill>
                  <a:schemeClr val="accent1">
                    <a:lumMod val="75000"/>
                  </a:schemeClr>
                </a:solidFill>
                <a:latin typeface="맑은 고딕"/>
                <a:ea typeface="맑은 고딕"/>
              </a:rPr>
              <a:t>24</a:t>
            </a:r>
            <a:r>
              <a:rPr lang="zh-CN" altLang="en-US" sz="1500" b="1" dirty="0">
                <a:solidFill>
                  <a:srgbClr val="000000"/>
                </a:solidFill>
                <a:latin typeface="맑은 고딕"/>
                <a:ea typeface="맑은 고딕"/>
              </a:rPr>
              <a:t>可以在这两个网站购买电子书</a:t>
            </a:r>
            <a:r>
              <a:rPr lang="en-US" altLang="zh-CN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</a:t>
            </a:r>
            <a:r>
              <a:rPr lang="zh-CN" altLang="en-US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上课时，请携带手机，平板， 笔记本电脑等电子设备）</a:t>
            </a:r>
            <a:endParaRPr lang="ko-KR" altLang="en-US" sz="15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1663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新生通知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맑은 고딕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802756"/>
            <a:ext cx="6840760" cy="641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1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新生</a:t>
            </a:r>
            <a:r>
              <a:rPr lang="en-US" altLang="zh-CN" sz="21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&amp;</a:t>
            </a:r>
            <a:r>
              <a:rPr lang="zh-CN" altLang="en-US" sz="21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在读生专业韩语课程分班测试通知</a:t>
            </a:r>
            <a:endParaRPr lang="en-US" altLang="ko-KR" sz="2100" b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68580"/>
      </p:ext>
    </p:extLst>
  </p:cSld>
  <p:clrMapOvr>
    <a:masterClrMapping/>
  </p:clrMapOvr>
  <p:transition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39552" y="692696"/>
            <a:ext cx="8078690" cy="5445224"/>
          </a:xfrm>
          <a:prstGeom prst="rect">
            <a:avLst/>
          </a:prstGeom>
          <a:blipFill dpi="0" rotWithShape="1">
            <a:blip r:embed="rId3">
              <a:alphaModFix amt="6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5"/>
          <p:cNvSpPr/>
          <p:nvPr/>
        </p:nvSpPr>
        <p:spPr>
          <a:xfrm>
            <a:off x="1115616" y="1916832"/>
            <a:ext cx="6300919" cy="21698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500" b="1" i="0" u="none" strike="noStrike" kern="1200" cap="none" spc="50" normalizeH="0" baseline="0" noProof="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真心欢迎</a:t>
            </a:r>
            <a:endParaRPr kumimoji="1" lang="en-US" altLang="zh-CN" sz="4500" b="1" i="0" u="none" strike="noStrike" kern="1200" cap="none" spc="50" normalizeH="0" baseline="0" noProof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4500" b="1" i="0" u="none" strike="noStrike" kern="1200" cap="none" spc="50" normalizeH="0" baseline="0" noProof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500" b="1" spc="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各位同学入学</a:t>
            </a:r>
            <a:endParaRPr kumimoji="1" lang="en-US" sz="4500" b="1" i="0" u="none" strike="noStrike" kern="1200" cap="none" spc="50" normalizeH="0" baseline="0" noProof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392373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2225">
          <a:solidFill>
            <a:schemeClr val="tx1">
              <a:lumMod val="75000"/>
              <a:lumOff val="25000"/>
            </a:schemeClr>
          </a:solidFill>
          <a:headEnd type="oval" w="lg" len="lg"/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49071</TotalTime>
  <Words>1483</Words>
  <Application>Microsoft Office PowerPoint</Application>
  <PresentationFormat>화면 슬라이드 쇼(4:3)</PresentationFormat>
  <Paragraphs>208</Paragraphs>
  <Slides>16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16</vt:i4>
      </vt:variant>
    </vt:vector>
  </HeadingPairs>
  <TitlesOfParts>
    <vt:vector size="33" baseType="lpstr">
      <vt:lpstr>HY울릉도M</vt:lpstr>
      <vt:lpstr>HY헤드라인M</vt:lpstr>
      <vt:lpstr>Microsoft YaHei</vt:lpstr>
      <vt:lpstr>Microsoft YaHei움</vt:lpstr>
      <vt:lpstr>굴림</vt:lpstr>
      <vt:lpstr>맑은 고딕</vt:lpstr>
      <vt:lpstr>-윤고딕140</vt:lpstr>
      <vt:lpstr>함초롬돋움</vt:lpstr>
      <vt:lpstr>Arial</vt:lpstr>
      <vt:lpstr>Calibri</vt:lpstr>
      <vt:lpstr>Wingdings</vt:lpstr>
      <vt:lpstr>디자인 사용자 지정</vt:lpstr>
      <vt:lpstr>Office 테마</vt:lpstr>
      <vt:lpstr>4_c020TGp_general_diagram_v2</vt:lpstr>
      <vt:lpstr>5_c020TGp_general_diagram_v2</vt:lpstr>
      <vt:lpstr>Office Theme</vt:lpstr>
      <vt:lpstr>1_디자인 사용자 지정</vt:lpstr>
      <vt:lpstr>文化艺术大学院 新生(中文课程)指南</vt:lpstr>
      <vt:lpstr>2025学年 第二学期 学士日程</vt:lpstr>
      <vt:lpstr>1. 学科构成</vt:lpstr>
      <vt:lpstr>2. 课程年限及课程时间</vt:lpstr>
      <vt:lpstr>2. 课程年限及课程时间</vt:lpstr>
      <vt:lpstr>2.课程年限及课程时间</vt:lpstr>
      <vt:lpstr>3. 选课</vt:lpstr>
      <vt:lpstr>4.毕业方式</vt:lpstr>
      <vt:lpstr>5.综合考试</vt:lpstr>
      <vt:lpstr>6. 学籍变动</vt:lpstr>
      <vt:lpstr>7.学生证/证明书/停车券</vt:lpstr>
      <vt:lpstr>Cultural Activity</vt:lpstr>
      <vt:lpstr>Cultural Activity</vt:lpstr>
      <vt:lpstr>Cultural Activity</vt:lpstr>
      <vt:lpstr>PowerPoint 프레젠테이션</vt:lpstr>
      <vt:lpstr>PowerPoint 프레젠테이션</vt:lpstr>
    </vt:vector>
  </TitlesOfParts>
  <Company>동국대학교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USER</cp:lastModifiedBy>
  <cp:revision>3677</cp:revision>
  <cp:lastPrinted>2025-02-28T06:06:16Z</cp:lastPrinted>
  <dcterms:created xsi:type="dcterms:W3CDTF">2008-01-09T03:06:12Z</dcterms:created>
  <dcterms:modified xsi:type="dcterms:W3CDTF">2025-09-03T06:59:43Z</dcterms:modified>
</cp:coreProperties>
</file>